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260" r:id="rId3"/>
    <p:sldId id="261" r:id="rId4"/>
    <p:sldId id="262" r:id="rId5"/>
    <p:sldId id="263" r:id="rId6"/>
    <p:sldId id="264" r:id="rId7"/>
    <p:sldId id="266" r:id="rId8"/>
    <p:sldId id="278" r:id="rId9"/>
    <p:sldId id="265" r:id="rId10"/>
    <p:sldId id="267" r:id="rId11"/>
    <p:sldId id="268" r:id="rId12"/>
    <p:sldId id="269" r:id="rId13"/>
    <p:sldId id="270" r:id="rId14"/>
    <p:sldId id="271" r:id="rId15"/>
    <p:sldId id="272" r:id="rId16"/>
    <p:sldId id="281" r:id="rId17"/>
    <p:sldId id="273" r:id="rId18"/>
    <p:sldId id="276" r:id="rId19"/>
    <p:sldId id="291" r:id="rId20"/>
    <p:sldId id="275" r:id="rId21"/>
    <p:sldId id="282" r:id="rId22"/>
    <p:sldId id="284" r:id="rId23"/>
    <p:sldId id="283" r:id="rId24"/>
    <p:sldId id="285"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DCB"/>
    <a:srgbClr val="0C78DE"/>
    <a:srgbClr val="DDC237"/>
    <a:srgbClr val="B81225"/>
    <a:srgbClr val="4852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3/20/2018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8-03-18T22:17:58.369"/>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3137 640 0,'0'-19'31,"0"19"-15,-17 0-16,-1-20 0,-32 1 15,-19 19 1,-15-39-16,-19 1 0,18 19 16,-51-20-1,0-1-15,17-36 16,15 76-16,3-38 0,-1-2 15,50 21 1,1 0-16,-34-1 0,17 1 16,-34 0-1,-17 0-15,50 19 16,-16-19-16,-1 0 15,2 19-15,-18-21 16,33 21 0,2-19-16,15 0 0,-32 19 15,15-19-15,17 19 16,2-19-16,-1 19 15,-1 0-15,19 0 16,15 0 0,1 0-16,17 0 0,-17 0 15,17 0 1,-17 0-16,0 0 0,-17 19 15,-17 19-15,-34 21 16,67-40 0,-15 0-16,-1 19 0,-1-18 15,1 18 1,34-38-16,-17 19 0,17 40 15,-17-21 1,1 0-16,-1 2 16,0-1-16,17-20 15,-18 19-15,18 1 16,-17 0-16,17-20 0,0 40 15,0-21 1,0 19-16,0-18 16,0 1-16,0-21 15,0 38-15,17-19 16,-17 2-1,18-1-15,-1-39 0,0 57 16,-1-38 0,1 21-16,17-2 0,-17-19 15,18 21-15,-18-21 16,0 19-1,16-19-15,2 39 0,-1-39 16,0 20 0,17-19-16,34 18 0,-50-19 15,33 2 1,-17-21-16,-18 0 15,1 19-15,1 0 0,16 0 16,0 0 0,17 0-16,17 0 0,18 39 15,-1-18 1,34-2-16,-34 0 15,1-19-15,-1 21 16,17-1-16,-16-1 16,-1 0-1,17-19-15,-35 40 0,-15-59 16,-17 0-16,-2 0 15,-16 0-15,0 0 16,1 0-16,-18 0 16,-1 0-1,18 0-15,-16 0 0,-18 0 16,34 0-1,18 0-15,-2-19 0,51-21 16,-49 21 0,17 0-16,15 19 15,35-19-15,-50 19 0,-17 0 16,-2 0-1,-33-19-15,0 19 0,0 0 16,-17-19 0,17 19-16,-17-20 15,18 1-15,-18 19 16,17-19-16,-1 19 15,-16-21-15,17 2 0,-17 0 16,0 19 0,0-19-16,0 19 15,0-19-15,0 0 16,0 0-16,0 19 15,0-21 1,0 2-16,0-20 0,0 20 16,0 0-1,0-19-15,0 0 0,0-2 16,0 21-16,0-20 15,0 19 1,0-18-16,0 19 0,0 19 16,0-19-1,0-1-15,0 1 0,0-19 31,0 38-31,0-19 16,0-21-16,0 21 16,0 0-16,0 0 15,0 19-15,0-40 0,0 40 16,0-19-1,0 19 1,0-19 15,0 0-15,0 19-16,-17-19 15,1-20-15,16 39 16,0-40-16,0 21 16,0 0-16,-17 0 15,17 0 1,0 0-16,0 19 15,0-19 1,-18 19 15,18-40 16,-17 21-47,17-1 16,0 20-1,-17-38-15,17 38 16,0-19-1,-17 19 1,17-19 31,0 19-32,0-19-15,-17 0 16,17 19 0,0-21-16,-17 21 78</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8-03-18T22:19:41.953"/>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10266 2400 0,'0'0'16,"0"-47"-16,32 0 15,-2 0-15,-30-1 0,0-21 16,0-2-1,0 48-15,0-24 0,0 22 16,0-46 0,0 3-16,0 20 15,0-22-15,0 22 16,0-22-16,0 1 15,-30-50 1,-32 2-16,-34 47 0,66-25 16,-63 24-16,27 26 15,36-3-15,-32 24 16,31-47-16,-32 25 15,-29-2 1,58-20-16,-58 42 0,-3-44 16,34 46-1,-34-22-15,31 22 0,34 0 16,-62-22-16,-35-1 15,64 0 1,-62 23-16,0-23 0,-31 0 16,63 0-1,-96 0-15,1-23 0,31 23 16,65 24-1,-65-25-15,63 1 16,-63 23-16,95 24 16,-63-23-16,94 23 15,-32-23-15,1 0 0,31 23 16,-32 0-1,-32 0-15,2-23 16,-32 23-16,30 0 16,-60-25-16,62 25 15,-35 0 1,5 0-16,30 0 0,-3 0 15,3 0 1,0 0-16,-1 0 0,29 0 16,-27 0-16,62 0 15,-36 0 1,36 0-16,-1 25 0,-31-2 31,-31 0-31,93 0 16,-33-23-1,3 0-15,30 23 16,-33-23-16,33 24 15,-30 0 1,30-24-16,-32 23 0,2-23 16,30 24-1,-32 0-15,32-1 31,-31 0-31,-2 25 32,33-48-32,0 23 0,-62 24 15,62-24-15,-30 24 16,-1-23-16,-1-1 15,32 1-15,-31-1 16,31 1 0,0-24-16,-32 23 0,32 1 15,-31-24 1,31 23 15,0 1-15,-30-1 15,30-23-31,0 23 0,0-23 15,0 24 1,0 0-16,0-1 16,0-23-1,-32 47-15,32-23 16,-31-1-16,31-23 31,0 23-31,0-23 16,0 49-16,0-49 15,0 22-15,0-22 16,0 23-1,0-23-15,0 25 0,0-2 16,0-23 0,0 23-16,0 0 15,0 0-15,0 25 16,0-24-1,0 0-15,0 22 0,0-23 16,0 1 0,0 0-16,0-1 0,0 0 15,0 24 1,0-47-16,0 25 15,0-25-15,0 23 16,0 1-16,0-24 16,0 23-16,0-23 0,0 46 15,0-22 1,0-1-16,0 1 15,0 23-15,0-23 16,0 0-16,0-24 16,0 24-1,0-1-15,0 23 16,0-46-1,0 23-15,0-23 16,0 24-16,31-1 16,-31 0-1,0 2-15,0-1 16,0-1-1,32 0-15,-32 2 0,30 21 16,-30-23 0,0-1-1,31-22-15,1 48 0,-32-25 31,0 2-31,31-25 0,-31 24 16,32-1 0,-32 0-1,31 1 1,-31 0-16,0-24 15,0 23 1,30-23-16,2 47 0,-32-25 16,30 2-16,-30-24 15,0 24-15,33-24 16,-2 24-16,-31-1 15,0-23 1,32 24-16,-32-1 16,30 1-1,2-24-15,-32 23 16,30 1-1,3-1 1,-3-23 0,-30 0-1,33 24-15,-3-24 16,1 22-1,63 3-15,1-1 16,-33-1-16,30-23 16,5 46-16,26-21 15,-28-25-15,-2 23 0,1-23 16,31 23-1,-31-23-15,1 23 16,-3 2-16,3-25 16,-31 0-16,59 0 15,-28 23 1,-2-23-16,33 23 0,30 0 15,0-23 1,1 25-16,30-2 0,-94-23 16,2 0-16,-65 0 15,35 0 1,-3 0-16,0 0 0,2 0 15,-34 0 1,32 0-16,-62 0 0,32 0 16,-1 0-1,1-23-15,-32 23 16,64-25-16,-34 25 0,-30 0 15,62-23 1,-62 0-16,61 23 16,2-23-1,-30-2-15,30 25 16,60-46-16,-60 46 15,126-23-15,-3 23 16,2 0 0,-63-25-16,-63 2 0,2 23 15,-64 0-15,32 0 16,31-23 31,-33 0-16,32 23 0,-31-24-15,-1-1-1,3 25 32,-33-22-31,33 22-1,-2 0 1,-1-24 31,2 1-16,-32 23 16,30-24-32,-30 24 32,32-23 234</inkml:trace>
  <inkml:trace contextRef="#ctx0" brushRef="#br0" timeOffset="1">4198 191 0,'-127'0'16,"-30"0"0,1 0-16,32 0 0,-65 0 15,95 0-15,2 0 0,-2 0 16,30 0-1,64 0-15,-30 0 16,30 0 0,-32 0-1,32 0 1,-30 0-16,-33 0 15,1 0 1,-32 0-16,-2 0 0,4 0 16,-34 0-16,-30 0 15,63 0 1,-2 0-16,1 0 0,32 0 15,0 0 1,-1 0-16,-31 0 0,1 0 16,31 0-1,-34 0-15,34 0 16,-32 0-16,30 0 0,-28 0 15,-3 0 1,2 0-16,30 24 0,0-24 16,1 23-1,1-23-15,-2 0 16,30 0-16,-30 0 15,-29 24-15,92-24 16,-62 23 0,30 1-16,1-24 0,-34 0 15,3 23-15,62-23 16,-60 24-16,60-24 15,-33 23-15,1-23 32,32 24-32,-30-1 0,30-23 15,-31 24 1,31-1-16,-32 0 0,32-23 15,0 48 1,-32-48-16,32 23 16,0 0-16,0 1 0,0 0 15,0-24 1,0 23-16,0-23 0,0 23 15,0 3 1,0-26 0,0 23 15,32-23 31,0 0-62,-1 0 16,-1 22-1,2-22-15,1 0 0,27 0 16,-28 0 0,-2 0-16,-30 0 0,65 23 15,-2 2-15,29-25 16,-30 0-1,1 0-15,33 0 0,-66 23 16,1-23 0,31 0-16,-30 23 15,30-23 1,-30 0-16,-2 23 15,33-23-15,-30 23 16,-3-23-16,2 0 16,-2 0-16,-30 0 15,32 0 1,-32 0 15,30 0-31,1 25 16,33-2-1,-1-23-15,30 0 0,-28 24 16,-3 0-16,-2-24 15,4 0-15,-64 0 16,31 0-16,1 0 16,-32 0 30,63 0-46,-1 0 0,31 0 16,32 0 0,1 0-16,-33 0 15,-30 0-15,-33 0 0,4 0 16,-4 0-1,2 0-15,-2 0 0,2 0 16,29 0 0,4 0-16,59 0 15,-29 0-15,-3 0 16,-28 0-16,-2 0 15,-30 0 1,-1 0-16,0 0 0,-1 0 16,64 0-16,-61 0 15,29 0-15,-30 0 16,30 0-16,-32 0 15,3 0 1,-33 0-16,61 0 16,-61 0 15,32 0-31,0 0 31,-1 0-31,-31 0 0,31 0 16,-31 0-1,63 0-15,-33 0 0,2 0 16,-2 0-1,2 0-15,-2 0 16,-30 0-16,32 0 16,1 0-16,-1 0 15,-32 0-15,31 0 0,0 0 16,0-24-1,-1 24 1,2-24-16,32 24 31,-64-23-15,30-2-16,2 25 31,-1-23-15,-31 23-1,32-23 1,-32 0 15,30 23-31,-30-23 31,0 23-15,0-25-16,0 25 15,0-23 1,31 1-16,-31 22 16,0-23-1,0 23-15,0-26 16,0 3-16,0 23 15,0-23-15,0-1 16,0 0 0,0 24-16,0-23 0,0 23 15,0-23 1,0 23-16,0-48 47,0 48-47,0-23 31,0 0 0,0 23-31,0-24 16,-31 24-16,31-23 15,0 23 1,0-24-16,-30 1 15,30 23 1,0-24-16,-32 24 16,32-23-16,0-1 15,-31 1 1,31 23 46,-32-24 16,32 1-62,-30 23 15,-4 0-15,34 0-16,-30 0 15,-2 0 1,2-24-16,30 24 31,-31 0-31,31 0 16,-62-23-16,30-1 0,-1 24 15,-91-46 1,62 22-16,-32 0 15,31 1-15,31 23 16,1 0-16,-32-23 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18-03-19T02:21:44.489"/>
    </inkml:context>
    <inkml:brush xml:id="br0">
      <inkml:brushProperty name="width" value="0.15875" units="cm"/>
      <inkml:brushProperty name="height" value="0.15875" units="cm"/>
      <inkml:brushProperty name="color" value="#ED1C24"/>
      <inkml:brushProperty name="fitToCurve" value="1"/>
    </inkml:brush>
  </inkml:definitions>
  <inkml:traceGroup>
    <inkml:annotationXML>
      <emma:emma xmlns:emma="http://www.w3.org/2003/04/emma" version="1.0">
        <emma:interpretation id="{33DB0DAD-6745-434B-8D6B-7C6A4B7221A9}" emma:medium="tactile" emma:mode="ink">
          <msink:context xmlns:msink="http://schemas.microsoft.com/ink/2010/main" type="writingRegion" rotatedBoundingBox="12317,17306 3089,16869 3255,13363 12483,13800"/>
        </emma:interpretation>
      </emma:emma>
    </inkml:annotationXML>
    <inkml:traceGroup>
      <inkml:annotationXML>
        <emma:emma xmlns:emma="http://www.w3.org/2003/04/emma" version="1.0">
          <emma:interpretation id="{3956EA86-B6A6-4541-AE66-11D0021BDD78}" emma:medium="tactile" emma:mode="ink">
            <msink:context xmlns:msink="http://schemas.microsoft.com/ink/2010/main" type="paragraph" rotatedBoundingBox="12317,17306 3089,16869 3255,13363 12483,13800" alignmentLevel="1"/>
          </emma:interpretation>
        </emma:emma>
      </inkml:annotationXML>
      <inkml:traceGroup>
        <inkml:annotationXML>
          <emma:emma xmlns:emma="http://www.w3.org/2003/04/emma" version="1.0">
            <emma:interpretation id="{44E36562-5C8A-453C-9027-2A2DFACF04FB}" emma:medium="tactile" emma:mode="ink">
              <msink:context xmlns:msink="http://schemas.microsoft.com/ink/2010/main" type="line" rotatedBoundingBox="12317,17306 3089,16869 3255,13363 12483,13800"/>
            </emma:interpretation>
          </emma:emma>
        </inkml:annotationXML>
        <inkml:traceGroup>
          <inkml:annotationXML>
            <emma:emma xmlns:emma="http://www.w3.org/2003/04/emma" version="1.0">
              <emma:interpretation id="{77670339-A5E5-4CEF-B2D3-C94CAD882563}" emma:medium="tactile" emma:mode="ink">
                <msink:context xmlns:msink="http://schemas.microsoft.com/ink/2010/main" type="inkWord" rotatedBoundingBox="12317,17306 3089,16869 3255,13363 12483,13800"/>
              </emma:interpretation>
            </emma:emma>
          </inkml:annotationXML>
          <inkml:trace contextRef="#ctx0" brushRef="#br0">4294 50 0,'-48'0'219,"-48"0"-219,24 0 16,-48 0-16,23 0 15,25 0-15,-24 0 16,-1 0-16,25 0 16,-48 0-16,47 0 15,-23 0-15,24 0 16,-1 0-16,1 0 15,25 0-15,-2 0 16,1 0-16,0 0 16,-1 0-16,2 0 15,-2 0-15,1 0 16,0 0-16,-1 0 16,-22 0-16,-2 0 15,-23 0-15,24 0 16,-25 0-16,26 0 15,-2 0-15,1 0 16,-1 0-16,26 0 16,-1 0-16,23 0 15,-23 0-15,0 0 16,24 0-16,0 0 16,0 0-1,-24 0-15,24 0 16,0 0-16,-1 25 15,-23-25-15,24 0 16,-24 26-16,24-26 16,0 0-16,-24 25 15,-1-25-15,25 0 16,0 26-16,-23-26 16,-2 25-1,25 0-15,-24-25 16,24 0-1,-1 51-15,-22-51 16,-1 26-16,24-26 16,-25 25-16,25-25 15,0 25-15,-24 0 16,24 0-16,0 1 16,-24-1-16,24 1 15,0 24-15,-25-24 16,1-1-16,25 26 15,-2-26-15,-47 26 16,48 24-16,0-24 16,-25 0-1,25-25-15,1 24 16,-1 1-16,0 0 16,-1 0-16,25-27 15,-24 27-15,24-26 16,0 1-16,-24 25 15,24-26-15,0 1 16,0-1-16,0 0 16,0 1-16,0-1 15,0 1-15,0-1 16,0 25-16,0-25 16,0 1-16,24-1 15,-24 1-15,0 24 16,0-24-16,0-1 15,0 1-15,24-26 16,-24 25-16,0 0 16,0 1-16,0-1 15,25 0 1,-25 0-16,24-25 16,-24 25-16,24-25 15,-24 26-15,0-1 16,0 1-16,23-1 15,-23 26 1,24-51 0,0 25-16,-24 1 15,25-1-15,23 1 16,-48-1 0,0 0-1,0 0-15,48 0 16,-24 1-1,-24-1-15,0 1 16,48 24-16,-24-24 16,0 25-1,0-26 1,-24 0-16,25-25 16,-25 26-16,48 25 15,-24-2 1,0-23-16,0-1 15,0 1 1,0-26 0,0 0-1,0 0 1,0 51 0,0-51-16,1 50 15,23-50-15,-48 26 16,24-1-16,-1-25 15,26 26 1,-25-26 0,0 25-16,-24 0 15,24-25-15,0 26 16,1-26-16,-1 0 16,0 24-1,-1 2-15,1-26 16,0 25-1,1 1-15,-1-26 32,-24 25-32,24-25 15,0 0-15,0 0 16,0 25 0,1-25-1,-2 0-15,1 51 16,0-51-1,0 0-15,1 0 16,23 26 0,-24-26-1,24 25 1,-24-25 0,0 25-16,0-25 15,24 0 1,-24 0-1,25 26-15,-25-1 16,23-25-16,2 0 16,-1 26-16,-24-26 15,25 25-15,-1-1 16,23-24-16,-22 0 16,-1 0-16,0 26 15,0-1-15,0-25 16,25 0-16,-49 0 15,24 26-15,-25-26 16,50 0-16,-49 25 16,49 1-16,-25-26 15,-1 0-15,26 25 16,-25-25-16,25 0 16,-50 25-16,49-25 15,-23 0-15,23 0 16,-24 26-1,-24-26-15,0 0 16,24 25-16,-23-25 16,-1 0-1,24 0-15,-24 0 16,24 26-16,-24-26 16,24 0-16,-24 0 15,25 25-15,-25 0 16,23-25-16,2 0 15,-1 0-15,0 0 16,-24 0-16,1 0 16,22 0-16,1 0 15,-24 0-15,25 0 16,-1 0 0,-24 0-16,1 0 15,-2 0-15,1 0 16,0 0-1,0 0-15,0 0 16,1 0 0,-1 0-16,24 0 15,-24 0-15,-1 0 16,2 0 0,23 0-16,24 0 15,-47 0-15,46 0 16,-22 26-16,-1-26 15,24 0-15,0 0 16,0 0-16,1 0 16,-25 0-16,24 0 15,0 0-15,1 0 16,-26 0-16,26 0 16,-1 0-16,1 0 15,-2 0-15,2 0 16,-25 0-16,24 0 15,-24 0-15,-24 0 16,25 0-16,-1 0 16,0 0-16,0 0 15,0 0-15,0 0 16,-23 25-16,47-25 16,-25 0-16,2 0 15,-1 0-15,-24 0 16,25 0-16,22 0 15,-47 0 1,25 0-16,-1 0 16,0 0-16,0 0 15,24 0-15,-23 0 16,-1 0-16,-24 0 16,24 0-16,0 0 15,0 0-15,-24 0 16,1 0-16,23 0 15,-25 0-15,1 0 16,0 0-16,25 0 16,-1 0-16,1 0 15,-25 0-15,23 0 16,26-25-16,-49 25 16,0 0-16,24 0 15,24-26-15,-24 26 16,-24 0-16,25 0 15,-25 0-15,24 0 16,0-25-16,0 25 16,-24 0-16,24 0 15,1 0-15,-2 0 16,-23 0-16,0 0 16,49-25-16,-49 25 15,0-26-15,1 26 16,-1 0-1,-1-25 1,1 25 0,0 0-1,0 0 1,1-26-16,-1 26 16,0 0-1,0 0-15,0-25 16,24 0-1,-24 25-15,0 0 16,0 0-16,25-26 16,-25 26-1,24-25 1,-24 25 0,24-26-1,-24 26 1,0 0-1,-24-25 1,24 25 0,0 0-1,-24-26-15,24 26 16,1-24-16,-1-1 16,0-1-1,-24 1 1,23 25-1,-23-26-15,24 1 16,0 25 0,-24-25-16,25 25 15,-25-26-15,24 1 16,0-1 0,0 1-16,0 0 15,-24-1 1,25 1-16,-1-25 15,-1 24 1,1-24-16,-24 24 16,24 1-16,0-1 15,-24 1 1,0 0-16,25 25 16,-25-26-16,0 1 15,0-1 1,0 1-1,0-1 1,0 1 0,24 25-16,-24-24 15,0-27-15,0 0 16,0 26 0,0-1-16,0-25 15,0 26 1,0 0-1,0-1-15,0 1 16,0-26 0,0 26-1,0-25-15,0 24 16,0-25 0,0 26-1,0-26-15,0 26 16,0-1-16,0 1 15,0-1 1,0 1-16,0 0 16,0 0-1,0 0 1,0-1-16,0 1 16,0 0-1,0-26 16,0 25-15,0 1 0,0 0-1,0-1 1,0 1 0,0-1 15,0-25-16,0 27 1,0-1 0,0-1-1,0 1 1,-24-1 0,-1-24-1,25 24-15,0 1 16,-24-26-16,24 25 15,-24 1-15,0-26 16,24 27-16,-23-2 16,23 1-1,-24 0 1,24-1 0,0 1-16,-25 25 15,25-26-15,0 1 16,-24 0-16,0-1 15,0 26-15,0-51 16,-1 26-16,25-1 16,-24 26-16,0-25 15,24-25-15,-23 25 16,-1-1-16,0 1 16,24 0-16,-49-1 15,25 1-15,-24-26 16,-1 26-16,-22-26 15,-2 25-15,25-24 16,-24 25-16,24 0 16,0-1-16,-1 1 15,-23-1-15,25 26 16,22-50-16,1 50 16,-24 0-16,-1 0 15,1-26-15,25 1 16,-25 25-16,-1 0 15,1 0-15,0 0 16,23-26-16,-22 26 16,-26 0-1,49 0-15,-48-25 16,0 25-16,0 0 16,-1 0-16,2 0 15,22 0-15,-23 0 16,-1-26-16,26 26 15,-26 0-15,49 0 16,-24 0-16,0 0 16,0 0-16,0 0 15,-1 0-15,1 0 16,0 0-16,0 0 16,-24 0-16,48 0 15,-25 0-15,-22 0 16,23 0-16,-25 0 15,0 0-15,-22 0 16,46 0-16,-23 0 16,0 0-16,0 0 15,48 0-15,-49 0 16,25 0-16,0 0 16,0 0-16,0 0 15,-1 0-15,25 0 16,0 0-1,-48 0-15,48 0 16,0 0-16,0 0 16,-24 0-16,23 0 15,1 0-15,1 0 16,-25 0 0,24 0-16,-25 0 15,25 0 1,0 0-16,0 0 15,-24 0-15,24 0 16,0 0-16,-24 0 16,23 0-1,-23 0-15,24 0 16,0 0-16,1 0 16,-26 0-16,25 0 15,0 0-15,0 0 16,0 0-16,-1 0 15,1 0 1,0 0 0,1 0-1,-1 0-15,-1 0 16,1 0 0,0 0-1,0 0 1,0 0-1,0 0-15,-1 0 16,2 0 0,-1 0-1,0 0 1,0 0-16,0 0 16,-1 0 15,1 0-16,0 0 1,0 0 15,0 0 79</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3/20/2018</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124400" y="1371600"/>
            <a:ext cx="70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0" name="Rectangle 9"/>
          <p:cNvSpPr/>
          <p:nvPr/>
        </p:nvSpPr>
        <p:spPr>
          <a:xfrm>
            <a:off x="2124400" y="4462272"/>
            <a:ext cx="7019600"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bwMode="black">
          <a:xfrm>
            <a:off x="2381399" y="1943842"/>
            <a:ext cx="6375047" cy="2387600"/>
          </a:xfrm>
        </p:spPr>
        <p:txBody>
          <a:bodyPr anchor="b"/>
          <a:lstStyle>
            <a:lvl1pPr algn="l">
              <a:lnSpc>
                <a:spcPct val="90000"/>
              </a:lnSpc>
              <a:defRPr sz="45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2381399" y="4538660"/>
            <a:ext cx="6375047" cy="865321"/>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3/20/2018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5343503" y="3384990"/>
            <a:ext cx="68580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rot="5400000">
            <a:off x="4785352" y="2914977"/>
            <a:ext cx="6857433" cy="1028615"/>
          </a:xfrm>
          <a:prstGeom prst="rect">
            <a:avLst/>
          </a:prstGeom>
        </p:spPr>
      </p:pic>
      <p:sp>
        <p:nvSpPr>
          <p:cNvPr id="2" name="Vertical Title 1"/>
          <p:cNvSpPr>
            <a:spLocks noGrp="1"/>
          </p:cNvSpPr>
          <p:nvPr>
            <p:ph type="title" orient="vert"/>
          </p:nvPr>
        </p:nvSpPr>
        <p:spPr>
          <a:xfrm>
            <a:off x="7699761" y="462249"/>
            <a:ext cx="1028165"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83649" y="462249"/>
            <a:ext cx="7269816"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283650" y="6356351"/>
            <a:ext cx="1478960" cy="365125"/>
          </a:xfrm>
        </p:spPr>
        <p:txBody>
          <a:bodyPr/>
          <a:lstStyle/>
          <a:p>
            <a:fld id="{2CCFE9AC-F15C-4FA0-A6F1-298829FA691D}" type="datetimeFigureOut">
              <a:rPr lang="en-US"/>
              <a:t>3/20/2018</a:t>
            </a:fld>
            <a:endParaRPr/>
          </a:p>
        </p:txBody>
      </p:sp>
      <p:sp>
        <p:nvSpPr>
          <p:cNvPr id="5" name="Footer Placeholder 4"/>
          <p:cNvSpPr>
            <a:spLocks noGrp="1"/>
          </p:cNvSpPr>
          <p:nvPr>
            <p:ph type="ftr" sz="quarter" idx="11"/>
          </p:nvPr>
        </p:nvSpPr>
        <p:spPr>
          <a:xfrm>
            <a:off x="1786780" y="6356351"/>
            <a:ext cx="4265840" cy="365125"/>
          </a:xfrm>
        </p:spPr>
        <p:txBody>
          <a:bodyPr/>
          <a:lstStyle/>
          <a:p>
            <a:endParaRPr/>
          </a:p>
        </p:txBody>
      </p:sp>
      <p:sp>
        <p:nvSpPr>
          <p:cNvPr id="6" name="Slide Number Placeholder 5"/>
          <p:cNvSpPr>
            <a:spLocks noGrp="1"/>
          </p:cNvSpPr>
          <p:nvPr>
            <p:ph type="sldNum" sz="quarter" idx="12"/>
          </p:nvPr>
        </p:nvSpPr>
        <p:spPr>
          <a:xfrm>
            <a:off x="6076792" y="6356351"/>
            <a:ext cx="1476674"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626614" y="-20637"/>
            <a:ext cx="5486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2626614" y="4462272"/>
            <a:ext cx="54864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bwMode="black">
          <a:xfrm>
            <a:off x="2878511" y="658347"/>
            <a:ext cx="4948098" cy="3664417"/>
          </a:xfrm>
        </p:spPr>
        <p:txBody>
          <a:bodyPr anchor="b">
            <a:normAutofit/>
          </a:bodyPr>
          <a:lstStyle>
            <a:lvl1pPr>
              <a:lnSpc>
                <a:spcPct val="90000"/>
              </a:lnSpc>
              <a:defRPr sz="375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2878511" y="4589464"/>
            <a:ext cx="4948099" cy="1500187"/>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3/20/2018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0120" y="2194560"/>
            <a:ext cx="3367278"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11526" y="2194560"/>
            <a:ext cx="3370068"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3/20/2018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960120"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60120" y="2743195"/>
            <a:ext cx="3367278"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14316"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14316" y="2743195"/>
            <a:ext cx="3367278"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3/20/2018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3/20/2018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3/20/2018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smtClean="0"/>
              <a:t>Click to edit Master title style</a:t>
            </a:r>
            <a:endParaRPr/>
          </a:p>
        </p:txBody>
      </p:sp>
      <p:sp>
        <p:nvSpPr>
          <p:cNvPr id="4" name="Text Placeholder 2"/>
          <p:cNvSpPr>
            <a:spLocks noGrp="1"/>
          </p:cNvSpPr>
          <p:nvPr>
            <p:ph type="body" sz="half" idx="2"/>
          </p:nvPr>
        </p:nvSpPr>
        <p:spPr>
          <a:xfrm>
            <a:off x="968863" y="2465295"/>
            <a:ext cx="2876156" cy="3711669"/>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3" name="Content Placeholder 3"/>
          <p:cNvSpPr>
            <a:spLocks noGrp="1"/>
          </p:cNvSpPr>
          <p:nvPr>
            <p:ph idx="1"/>
          </p:nvPr>
        </p:nvSpPr>
        <p:spPr>
          <a:xfrm>
            <a:off x="4139173" y="2465295"/>
            <a:ext cx="3880878" cy="3711669"/>
          </a:xfrm>
        </p:spPr>
        <p:txBody>
          <a:bodyPr>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3/20/2018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smtClean="0"/>
              <a:t>Click to edit Master title style</a:t>
            </a:r>
            <a:endParaRPr/>
          </a:p>
        </p:txBody>
      </p:sp>
      <p:sp>
        <p:nvSpPr>
          <p:cNvPr id="4" name="Text Placeholder 3"/>
          <p:cNvSpPr>
            <a:spLocks noGrp="1"/>
          </p:cNvSpPr>
          <p:nvPr>
            <p:ph type="body" sz="half" idx="2"/>
          </p:nvPr>
        </p:nvSpPr>
        <p:spPr>
          <a:xfrm>
            <a:off x="968864" y="2465294"/>
            <a:ext cx="2876156" cy="3711669"/>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39173" y="1828456"/>
            <a:ext cx="4042421" cy="5029544"/>
          </a:xfrm>
        </p:spPr>
        <p:txBody>
          <a:bodyPr tIns="13716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3/20/2018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9141714"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bwMode="invGray">
          <a:xfrm>
            <a:off x="0" y="457201"/>
            <a:ext cx="9141714" cy="1371257"/>
          </a:xfrm>
          <a:prstGeom prst="rect">
            <a:avLst/>
          </a:prstGeom>
        </p:spPr>
      </p:pic>
      <p:sp>
        <p:nvSpPr>
          <p:cNvPr id="2" name="Title Placeholder 1"/>
          <p:cNvSpPr>
            <a:spLocks noGrp="1"/>
          </p:cNvSpPr>
          <p:nvPr>
            <p:ph type="title"/>
          </p:nvPr>
        </p:nvSpPr>
        <p:spPr bwMode="black">
          <a:xfrm>
            <a:off x="960120" y="466344"/>
            <a:ext cx="7221474"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60120" y="2190749"/>
            <a:ext cx="7221474"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60121" y="6356351"/>
            <a:ext cx="1478960" cy="365125"/>
          </a:xfrm>
          <a:prstGeom prst="rect">
            <a:avLst/>
          </a:prstGeom>
        </p:spPr>
        <p:txBody>
          <a:bodyPr vert="horz" lIns="91440" tIns="45720" rIns="91440" bIns="45720" rtlCol="0" anchor="ctr"/>
          <a:lstStyle>
            <a:lvl1pPr algn="l">
              <a:defRPr sz="900" baseline="0">
                <a:solidFill>
                  <a:schemeClr val="tx1"/>
                </a:solidFill>
              </a:defRPr>
            </a:lvl1pPr>
          </a:lstStyle>
          <a:p>
            <a:fld id="{2CCFE9AC-F15C-4FA0-A6F1-298829FA691D}" type="datetimeFigureOut">
              <a:rPr lang="en-US" smtClean="0"/>
              <a:pPr/>
              <a:t>3/20/2018</a:t>
            </a:fld>
            <a:endParaRPr lang="en-US" dirty="0"/>
          </a:p>
        </p:txBody>
      </p:sp>
      <p:sp>
        <p:nvSpPr>
          <p:cNvPr id="5" name="Footer Placeholder 4"/>
          <p:cNvSpPr>
            <a:spLocks noGrp="1"/>
          </p:cNvSpPr>
          <p:nvPr>
            <p:ph type="ftr" sz="quarter" idx="3"/>
          </p:nvPr>
        </p:nvSpPr>
        <p:spPr>
          <a:xfrm>
            <a:off x="2439080" y="6356351"/>
            <a:ext cx="4265840" cy="365125"/>
          </a:xfrm>
          <a:prstGeom prst="rect">
            <a:avLst/>
          </a:prstGeom>
        </p:spPr>
        <p:txBody>
          <a:bodyPr vert="horz" lIns="91440" tIns="45720" rIns="91440" bIns="45720" rtlCol="0" anchor="ct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6704920" y="6356351"/>
            <a:ext cx="1476674" cy="365125"/>
          </a:xfrm>
          <a:prstGeom prst="rect">
            <a:avLst/>
          </a:prstGeom>
        </p:spPr>
        <p:txBody>
          <a:bodyPr vert="horz" lIns="91440" tIns="45720" rIns="91440" bIns="45720" rtlCol="0" anchor="ctr"/>
          <a:lstStyle>
            <a:lvl1pPr algn="r">
              <a:defRPr sz="9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5000"/>
        </a:lnSpc>
        <a:spcBef>
          <a:spcPct val="0"/>
        </a:spcBef>
        <a:buNone/>
        <a:defRPr sz="225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072" y="1698221"/>
            <a:ext cx="7033188" cy="2437120"/>
          </a:xfrm>
        </p:spPr>
        <p:txBody>
          <a:bodyPr>
            <a:normAutofit/>
          </a:bodyPr>
          <a:lstStyle/>
          <a:p>
            <a:pPr algn="ctr"/>
            <a:r>
              <a:rPr lang="en-US" sz="4000" dirty="0" smtClean="0">
                <a:latin typeface="Adobe Hebrew" panose="02040503050201020203" pitchFamily="18" charset="-79"/>
                <a:ea typeface="Adobe Fan Heiti Std B" panose="020B0700000000000000" pitchFamily="34" charset="-128"/>
                <a:cs typeface="Adobe Hebrew" panose="02040503050201020203" pitchFamily="18" charset="-79"/>
              </a:rPr>
              <a:t>Stage 4</a:t>
            </a:r>
            <a:br>
              <a:rPr lang="en-US" sz="4000" dirty="0" smtClean="0">
                <a:latin typeface="Adobe Hebrew" panose="02040503050201020203" pitchFamily="18" charset="-79"/>
                <a:ea typeface="Adobe Fan Heiti Std B" panose="020B0700000000000000" pitchFamily="34" charset="-128"/>
                <a:cs typeface="Adobe Hebrew" panose="02040503050201020203" pitchFamily="18" charset="-79"/>
              </a:rPr>
            </a:br>
            <a:r>
              <a:rPr lang="en-US" sz="4000" b="0" dirty="0" smtClean="0">
                <a:latin typeface="Adobe Hebrew" panose="02040503050201020203" pitchFamily="18" charset="-79"/>
                <a:ea typeface="Adobe Fan Heiti Std B" panose="020B0700000000000000" pitchFamily="34" charset="-128"/>
                <a:cs typeface="Adobe Hebrew" panose="02040503050201020203" pitchFamily="18" charset="-79"/>
              </a:rPr>
              <a:t>Parent Teacher Evening</a:t>
            </a:r>
            <a:endParaRPr lang="en-US" sz="4000" b="0" dirty="0">
              <a:latin typeface="Adobe Hebrew" panose="02040503050201020203" pitchFamily="18" charset="-79"/>
              <a:ea typeface="Adobe Fan Heiti Std B" panose="020B0700000000000000" pitchFamily="34" charset="-128"/>
              <a:cs typeface="Adobe Hebrew" panose="02040503050201020203" pitchFamily="18" charset="-79"/>
            </a:endParaRPr>
          </a:p>
        </p:txBody>
      </p:sp>
      <p:sp>
        <p:nvSpPr>
          <p:cNvPr id="3" name="Subtitle 2"/>
          <p:cNvSpPr>
            <a:spLocks noGrp="1"/>
          </p:cNvSpPr>
          <p:nvPr>
            <p:ph type="subTitle" idx="1"/>
          </p:nvPr>
        </p:nvSpPr>
        <p:spPr>
          <a:xfrm>
            <a:off x="2110811" y="4583204"/>
            <a:ext cx="7033189" cy="994636"/>
          </a:xfrm>
        </p:spPr>
        <p:txBody>
          <a:bodyPr>
            <a:normAutofit/>
          </a:bodyPr>
          <a:lstStyle/>
          <a:p>
            <a:pPr algn="ctr"/>
            <a:r>
              <a:rPr lang="en-US" sz="2400" dirty="0" smtClean="0">
                <a:latin typeface="Adobe Hebrew" panose="02040503050201020203" pitchFamily="18" charset="-79"/>
                <a:cs typeface="Adobe Hebrew" panose="02040503050201020203" pitchFamily="18" charset="-79"/>
              </a:rPr>
              <a:t>WELLINGTON HIGH SCHOOL</a:t>
            </a:r>
          </a:p>
          <a:p>
            <a:pPr algn="ctr"/>
            <a:r>
              <a:rPr lang="en-US" sz="2400" dirty="0" smtClean="0">
                <a:latin typeface="Adobe Hebrew" panose="02040503050201020203" pitchFamily="18" charset="-79"/>
                <a:cs typeface="Adobe Hebrew" panose="02040503050201020203" pitchFamily="18" charset="-79"/>
              </a:rPr>
              <a:t>20</a:t>
            </a:r>
            <a:r>
              <a:rPr lang="en-US" sz="2400" baseline="30000" dirty="0" smtClean="0">
                <a:latin typeface="Adobe Hebrew" panose="02040503050201020203" pitchFamily="18" charset="-79"/>
                <a:cs typeface="Adobe Hebrew" panose="02040503050201020203" pitchFamily="18" charset="-79"/>
              </a:rPr>
              <a:t>th</a:t>
            </a:r>
            <a:r>
              <a:rPr lang="en-US" sz="2400" dirty="0" smtClean="0">
                <a:latin typeface="Adobe Hebrew" panose="02040503050201020203" pitchFamily="18" charset="-79"/>
                <a:cs typeface="Adobe Hebrew" panose="02040503050201020203" pitchFamily="18" charset="-79"/>
              </a:rPr>
              <a:t> March 2018</a:t>
            </a:r>
            <a:endParaRPr lang="en-US" sz="2400" dirty="0">
              <a:latin typeface="Adobe Hebrew" panose="02040503050201020203" pitchFamily="18" charset="-79"/>
              <a:cs typeface="Adobe Hebrew" panose="02040503050201020203" pitchFamily="18" charset="-79"/>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2393" y="1366653"/>
            <a:ext cx="2381154" cy="1424177"/>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16394" y="1362881"/>
            <a:ext cx="2285999" cy="143172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1" r="7403"/>
          <a:stretch/>
        </p:blipFill>
        <p:spPr>
          <a:xfrm>
            <a:off x="6783547" y="1367431"/>
            <a:ext cx="2360453" cy="1434062"/>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67675" y="4502811"/>
            <a:ext cx="932068" cy="844453"/>
          </a:xfrm>
          <a:prstGeom prst="rect">
            <a:avLst/>
          </a:prstGeom>
        </p:spPr>
      </p:pic>
      <p:pic>
        <p:nvPicPr>
          <p:cNvPr id="8" name="Picture 7"/>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p:blipFill>
        <p:spPr>
          <a:xfrm>
            <a:off x="2119744" y="1362881"/>
            <a:ext cx="2297967" cy="1430196"/>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0431" y="602815"/>
            <a:ext cx="7221474"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MOBILE PHONE POLICY</a:t>
            </a:r>
            <a:endParaRPr lang="en-US" sz="2800" dirty="0">
              <a:latin typeface="Adobe Fan Heiti Std B" panose="020B0700000000000000" pitchFamily="34" charset="-128"/>
              <a:ea typeface="Adobe Fan Heiti Std B" panose="020B0700000000000000" pitchFamily="34" charset="-128"/>
            </a:endParaRPr>
          </a:p>
        </p:txBody>
      </p:sp>
      <p:sp>
        <p:nvSpPr>
          <p:cNvPr id="6" name="TextBox 5"/>
          <p:cNvSpPr txBox="1"/>
          <p:nvPr/>
        </p:nvSpPr>
        <p:spPr>
          <a:xfrm>
            <a:off x="285788" y="2142175"/>
            <a:ext cx="6397646" cy="1569660"/>
          </a:xfrm>
          <a:prstGeom prst="rect">
            <a:avLst/>
          </a:prstGeom>
          <a:noFill/>
        </p:spPr>
        <p:txBody>
          <a:bodyPr wrap="square" rtlCol="0">
            <a:spAutoFit/>
          </a:bodyPr>
          <a:lstStyle/>
          <a:p>
            <a:pPr lvl="0"/>
            <a:r>
              <a:rPr lang="en-AU" sz="2400" dirty="0" smtClean="0"/>
              <a:t>Students are </a:t>
            </a:r>
            <a:r>
              <a:rPr lang="en-AU" sz="2400" dirty="0"/>
              <a:t>not to be using </a:t>
            </a:r>
            <a:r>
              <a:rPr lang="en-AU" sz="2400" dirty="0" smtClean="0"/>
              <a:t>mobile </a:t>
            </a:r>
            <a:r>
              <a:rPr lang="en-AU" sz="2400" dirty="0"/>
              <a:t>phones during class </a:t>
            </a:r>
            <a:r>
              <a:rPr lang="en-AU" sz="2400" dirty="0" smtClean="0"/>
              <a:t>time - </a:t>
            </a:r>
            <a:r>
              <a:rPr lang="en-AU" sz="2400" dirty="0"/>
              <a:t>their phones and their headphones should be inside their bags (not their pockets) during </a:t>
            </a:r>
            <a:r>
              <a:rPr lang="en-AU" sz="2400" dirty="0" smtClean="0"/>
              <a:t>class. </a:t>
            </a:r>
          </a:p>
        </p:txBody>
      </p:sp>
      <p:sp>
        <p:nvSpPr>
          <p:cNvPr id="9" name="Rectangle 8"/>
          <p:cNvSpPr/>
          <p:nvPr/>
        </p:nvSpPr>
        <p:spPr>
          <a:xfrm>
            <a:off x="285788" y="3479265"/>
            <a:ext cx="7924762" cy="1938992"/>
          </a:xfrm>
          <a:prstGeom prst="rect">
            <a:avLst/>
          </a:prstGeom>
        </p:spPr>
        <p:txBody>
          <a:bodyPr wrap="square">
            <a:spAutoFit/>
          </a:bodyPr>
          <a:lstStyle/>
          <a:p>
            <a:pPr lvl="0"/>
            <a:endParaRPr lang="en-AU" sz="2400" dirty="0"/>
          </a:p>
          <a:p>
            <a:pPr lvl="0"/>
            <a:r>
              <a:rPr lang="en-AU" sz="2400" dirty="0"/>
              <a:t>The consequence for using phones during class time is that it is to be taken to the office by the student and it </a:t>
            </a:r>
            <a:r>
              <a:rPr lang="en-AU" sz="2400" dirty="0" smtClean="0"/>
              <a:t>can be picked </a:t>
            </a:r>
            <a:r>
              <a:rPr lang="en-AU" sz="2400" dirty="0"/>
              <a:t>up by their parents that afternoon.  </a:t>
            </a:r>
            <a:br>
              <a:rPr lang="en-AU" sz="2400" dirty="0"/>
            </a:br>
            <a:endParaRPr lang="en-AU" sz="2400" dirty="0"/>
          </a:p>
        </p:txBody>
      </p:sp>
      <p:pic>
        <p:nvPicPr>
          <p:cNvPr id="10" name="Picture 9"/>
          <p:cNvPicPr>
            <a:picLocks noChangeAspect="1"/>
          </p:cNvPicPr>
          <p:nvPr/>
        </p:nvPicPr>
        <p:blipFill>
          <a:blip r:embed="rId2" cstate="email">
            <a:extLst>
              <a:ext uri="{BEBA8EAE-BF5A-486C-A8C5-ECC9F3942E4B}">
                <a14:imgProps xmlns:a14="http://schemas.microsoft.com/office/drawing/2010/main">
                  <a14:imgLayer r:embed="rId3">
                    <a14:imgEffect>
                      <a14:backgroundRemoval t="444" b="100000" l="0" r="100000">
                        <a14:foregroundMark x1="25778" y1="50667" x2="25778" y2="50667"/>
                        <a14:foregroundMark x1="48000" y1="27111" x2="48000" y2="27111"/>
                        <a14:foregroundMark x1="81778" y1="22222" x2="81778" y2="22222"/>
                      </a14:backgroundRemoval>
                    </a14:imgEffect>
                  </a14:imgLayer>
                </a14:imgProps>
              </a:ext>
              <a:ext uri="{28A0092B-C50C-407E-A947-70E740481C1C}">
                <a14:useLocalDpi xmlns:a14="http://schemas.microsoft.com/office/drawing/2010/main"/>
              </a:ext>
            </a:extLst>
          </a:blip>
          <a:stretch>
            <a:fillRect/>
          </a:stretch>
        </p:blipFill>
        <p:spPr>
          <a:xfrm>
            <a:off x="6881033" y="1932911"/>
            <a:ext cx="1778924" cy="1778924"/>
          </a:xfrm>
          <a:prstGeom prst="rect">
            <a:avLst/>
          </a:prstGeom>
        </p:spPr>
      </p:pic>
      <p:sp>
        <p:nvSpPr>
          <p:cNvPr id="2" name="Rectangle 1"/>
          <p:cNvSpPr/>
          <p:nvPr/>
        </p:nvSpPr>
        <p:spPr>
          <a:xfrm>
            <a:off x="285788" y="5196549"/>
            <a:ext cx="8229562" cy="1200329"/>
          </a:xfrm>
          <a:prstGeom prst="rect">
            <a:avLst/>
          </a:prstGeom>
        </p:spPr>
        <p:txBody>
          <a:bodyPr wrap="square">
            <a:spAutoFit/>
          </a:bodyPr>
          <a:lstStyle/>
          <a:p>
            <a:pPr lvl="0"/>
            <a:r>
              <a:rPr lang="en-AU" sz="2400" dirty="0"/>
              <a:t>Alternatively, some parents have negotiated for the phone to stay overnight at the school and the student can pick it up the following day after 3.08 pm. </a:t>
            </a:r>
          </a:p>
        </p:txBody>
      </p:sp>
    </p:spTree>
    <p:extLst>
      <p:ext uri="{BB962C8B-B14F-4D97-AF65-F5344CB8AC3E}">
        <p14:creationId xmlns:p14="http://schemas.microsoft.com/office/powerpoint/2010/main" val="277409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137" y="2116859"/>
            <a:ext cx="7620062" cy="4154984"/>
          </a:xfrm>
          <a:prstGeom prst="rect">
            <a:avLst/>
          </a:prstGeom>
          <a:noFill/>
        </p:spPr>
        <p:txBody>
          <a:bodyPr wrap="square" rtlCol="0">
            <a:spAutoFit/>
          </a:bodyPr>
          <a:lstStyle/>
          <a:p>
            <a:pPr lvl="0"/>
            <a:r>
              <a:rPr lang="en-AU" sz="2400" dirty="0"/>
              <a:t>Parents are also asked to help support the school with this policy by </a:t>
            </a:r>
            <a:r>
              <a:rPr lang="en-AU" sz="2400" dirty="0" smtClean="0"/>
              <a:t>ensuring they </a:t>
            </a:r>
            <a:r>
              <a:rPr lang="en-AU" sz="2400" dirty="0"/>
              <a:t>are contacting the office to pass on messages or to speak to their child rather than texting or calling their child’s </a:t>
            </a:r>
            <a:r>
              <a:rPr lang="en-AU" sz="2400" dirty="0" smtClean="0"/>
              <a:t>phone.</a:t>
            </a:r>
            <a:br>
              <a:rPr lang="en-AU" sz="2400" dirty="0" smtClean="0"/>
            </a:br>
            <a:r>
              <a:rPr lang="en-AU" sz="2400" dirty="0" smtClean="0"/>
              <a:t/>
            </a:r>
            <a:br>
              <a:rPr lang="en-AU" sz="2400" dirty="0" smtClean="0"/>
            </a:br>
            <a:r>
              <a:rPr lang="en-AU" sz="2400" dirty="0" smtClean="0"/>
              <a:t>If </a:t>
            </a:r>
            <a:r>
              <a:rPr lang="en-AU" sz="2400" dirty="0"/>
              <a:t>you </a:t>
            </a:r>
            <a:r>
              <a:rPr lang="en-AU" sz="2400" dirty="0" smtClean="0"/>
              <a:t>do wish </a:t>
            </a:r>
            <a:r>
              <a:rPr lang="en-AU" sz="2400" dirty="0"/>
              <a:t>to call them on their mobile phone during school hours ensure that it is either:</a:t>
            </a:r>
          </a:p>
          <a:p>
            <a:pPr marL="1200150" lvl="2" indent="-285750">
              <a:buFont typeface="Wingdings" panose="05000000000000000000" pitchFamily="2" charset="2"/>
              <a:buChar char="§"/>
            </a:pPr>
            <a:r>
              <a:rPr lang="en-AU" sz="2400" dirty="0"/>
              <a:t>Before school starts </a:t>
            </a:r>
            <a:r>
              <a:rPr lang="en-AU" sz="2400" dirty="0" smtClean="0"/>
              <a:t>at 8.55 am</a:t>
            </a:r>
            <a:endParaRPr lang="en-AU" sz="2400" dirty="0"/>
          </a:p>
          <a:p>
            <a:pPr marL="1200150" lvl="2" indent="-285750">
              <a:buFont typeface="Wingdings" panose="05000000000000000000" pitchFamily="2" charset="2"/>
              <a:buChar char="§"/>
            </a:pPr>
            <a:r>
              <a:rPr lang="en-AU" sz="2400" dirty="0"/>
              <a:t>Between the times of </a:t>
            </a:r>
            <a:r>
              <a:rPr lang="en-AU" sz="2400" dirty="0" smtClean="0"/>
              <a:t>11.02 </a:t>
            </a:r>
            <a:r>
              <a:rPr lang="en-AU" sz="2400" dirty="0" smtClean="0"/>
              <a:t>am - </a:t>
            </a:r>
            <a:r>
              <a:rPr lang="en-AU" sz="2400" dirty="0" smtClean="0"/>
              <a:t>11.32 </a:t>
            </a:r>
            <a:r>
              <a:rPr lang="en-AU" sz="2400" dirty="0" smtClean="0"/>
              <a:t>am or 1.36 pm - 2.06 pm during </a:t>
            </a:r>
            <a:r>
              <a:rPr lang="en-AU" sz="2400" dirty="0"/>
              <a:t>recess and lunch</a:t>
            </a:r>
          </a:p>
          <a:p>
            <a:pPr marL="1200150" lvl="2" indent="-285750">
              <a:buFont typeface="Wingdings" panose="05000000000000000000" pitchFamily="2" charset="2"/>
              <a:buChar char="§"/>
            </a:pPr>
            <a:r>
              <a:rPr lang="en-AU" sz="2400" dirty="0"/>
              <a:t>After school at </a:t>
            </a:r>
            <a:r>
              <a:rPr lang="en-AU" sz="2400" dirty="0" smtClean="0"/>
              <a:t>3.08 pm</a:t>
            </a:r>
            <a:endParaRPr lang="en-AU" sz="2400" dirty="0"/>
          </a:p>
        </p:txBody>
      </p:sp>
      <p:sp>
        <p:nvSpPr>
          <p:cNvPr id="6" name="Title 1"/>
          <p:cNvSpPr>
            <a:spLocks noGrp="1"/>
          </p:cNvSpPr>
          <p:nvPr>
            <p:ph type="title"/>
          </p:nvPr>
        </p:nvSpPr>
        <p:spPr>
          <a:xfrm>
            <a:off x="750431" y="602815"/>
            <a:ext cx="7221474"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MOBILE PHONE POLICY</a:t>
            </a:r>
            <a:endParaRPr lang="en-US" sz="2800"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345300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CYBER BULLYING</a:t>
            </a:r>
          </a:p>
          <a:p>
            <a:pPr algn="ctr"/>
            <a:r>
              <a:rPr lang="en-US" sz="2800" dirty="0" smtClean="0">
                <a:latin typeface="Adobe Fan Heiti Std B" panose="020B0700000000000000" pitchFamily="34" charset="-128"/>
                <a:ea typeface="Adobe Fan Heiti Std B" panose="020B0700000000000000" pitchFamily="34" charset="-128"/>
              </a:rPr>
              <a:t>STRATEGIES FOR STUDENTS</a:t>
            </a:r>
            <a:endParaRPr lang="en-US" sz="2800" dirty="0">
              <a:latin typeface="Adobe Fan Heiti Std B" panose="020B0700000000000000" pitchFamily="34" charset="-128"/>
              <a:ea typeface="Adobe Fan Heiti Std B" panose="020B0700000000000000" pitchFamily="34" charset="-128"/>
            </a:endParaRPr>
          </a:p>
        </p:txBody>
      </p:sp>
      <p:sp>
        <p:nvSpPr>
          <p:cNvPr id="6" name="Content Placeholder 2"/>
          <p:cNvSpPr>
            <a:spLocks noGrp="1"/>
          </p:cNvSpPr>
          <p:nvPr>
            <p:ph idx="1"/>
          </p:nvPr>
        </p:nvSpPr>
        <p:spPr>
          <a:xfrm>
            <a:off x="603534" y="1974555"/>
            <a:ext cx="7221474" cy="4808629"/>
          </a:xfrm>
        </p:spPr>
        <p:txBody>
          <a:bodyPr wrap="square">
            <a:noAutofit/>
          </a:bodyPr>
          <a:lstStyle/>
          <a:p>
            <a:pPr>
              <a:buFont typeface="Arial" panose="020B0604020202020204" pitchFamily="34" charset="0"/>
              <a:buChar char="•"/>
            </a:pPr>
            <a:r>
              <a:rPr lang="en-AU" sz="2000" dirty="0"/>
              <a:t>Collect evidence - </a:t>
            </a:r>
            <a:r>
              <a:rPr lang="en-AU" sz="2000" dirty="0" smtClean="0"/>
              <a:t>screen captures</a:t>
            </a:r>
          </a:p>
          <a:p>
            <a:pPr lvl="0">
              <a:buFont typeface="Arial" panose="020B0604020202020204" pitchFamily="34" charset="0"/>
              <a:buChar char="•"/>
            </a:pPr>
            <a:r>
              <a:rPr lang="en-AU" sz="2000" dirty="0" smtClean="0"/>
              <a:t>Block </a:t>
            </a:r>
            <a:r>
              <a:rPr lang="en-AU" sz="2000" dirty="0"/>
              <a:t>the person or </a:t>
            </a:r>
            <a:r>
              <a:rPr lang="en-AU" sz="2000" dirty="0" smtClean="0"/>
              <a:t>group</a:t>
            </a:r>
          </a:p>
          <a:p>
            <a:pPr>
              <a:buFont typeface="Arial" panose="020B0604020202020204" pitchFamily="34" charset="0"/>
              <a:buChar char="•"/>
            </a:pPr>
            <a:r>
              <a:rPr lang="en-AU" sz="2000" dirty="0"/>
              <a:t>Tell someone</a:t>
            </a:r>
          </a:p>
          <a:p>
            <a:pPr lvl="0">
              <a:buFont typeface="Arial" panose="020B0604020202020204" pitchFamily="34" charset="0"/>
              <a:buChar char="•"/>
            </a:pPr>
            <a:r>
              <a:rPr lang="en-AU" sz="2000" dirty="0" smtClean="0"/>
              <a:t>Report </a:t>
            </a:r>
            <a:r>
              <a:rPr lang="en-AU" sz="2000" dirty="0"/>
              <a:t>to Social Media Service</a:t>
            </a:r>
          </a:p>
          <a:p>
            <a:pPr lvl="0">
              <a:buFont typeface="Arial" panose="020B0604020202020204" pitchFamily="34" charset="0"/>
              <a:buChar char="•"/>
            </a:pPr>
            <a:r>
              <a:rPr lang="en-AU" sz="2000" dirty="0"/>
              <a:t>Make a report to the </a:t>
            </a:r>
            <a:r>
              <a:rPr lang="en-AU" sz="2000" dirty="0" err="1" smtClean="0"/>
              <a:t>eSafety</a:t>
            </a:r>
            <a:r>
              <a:rPr lang="en-AU" sz="2000" dirty="0" smtClean="0"/>
              <a:t> </a:t>
            </a:r>
            <a:r>
              <a:rPr lang="en-AU" sz="2000" dirty="0"/>
              <a:t>Commissioner</a:t>
            </a:r>
          </a:p>
          <a:p>
            <a:pPr lvl="0">
              <a:buFont typeface="Arial" panose="020B0604020202020204" pitchFamily="34" charset="0"/>
              <a:buChar char="•"/>
            </a:pPr>
            <a:r>
              <a:rPr lang="en-AU" sz="2000" dirty="0"/>
              <a:t>If the </a:t>
            </a:r>
            <a:r>
              <a:rPr lang="en-AU" sz="2000" dirty="0" smtClean="0"/>
              <a:t>issue </a:t>
            </a:r>
            <a:r>
              <a:rPr lang="en-AU" sz="2000" dirty="0"/>
              <a:t>comes into </a:t>
            </a:r>
            <a:r>
              <a:rPr lang="en-AU" sz="2000" dirty="0" smtClean="0"/>
              <a:t>school, </a:t>
            </a:r>
            <a:r>
              <a:rPr lang="en-AU" sz="2000" dirty="0"/>
              <a:t/>
            </a:r>
            <a:br>
              <a:rPr lang="en-AU" sz="2000" dirty="0"/>
            </a:br>
            <a:r>
              <a:rPr lang="en-AU" sz="2000" dirty="0" smtClean="0"/>
              <a:t>report to:</a:t>
            </a:r>
          </a:p>
          <a:p>
            <a:pPr lvl="1"/>
            <a:r>
              <a:rPr lang="en-AU" sz="2000" dirty="0" smtClean="0"/>
              <a:t>A </a:t>
            </a:r>
            <a:r>
              <a:rPr lang="en-AU" sz="2000" dirty="0"/>
              <a:t>Teacher</a:t>
            </a:r>
          </a:p>
          <a:p>
            <a:pPr lvl="1"/>
            <a:r>
              <a:rPr lang="en-AU" sz="2000" dirty="0"/>
              <a:t>Year Advisor</a:t>
            </a:r>
          </a:p>
          <a:p>
            <a:pPr lvl="1"/>
            <a:r>
              <a:rPr lang="en-AU" sz="2000" dirty="0"/>
              <a:t>Deputy</a:t>
            </a:r>
          </a:p>
          <a:p>
            <a:pPr lvl="1"/>
            <a:r>
              <a:rPr lang="en-AU" sz="2000" dirty="0"/>
              <a:t>Teachers Aid</a:t>
            </a:r>
          </a:p>
          <a:p>
            <a:pPr lvl="1"/>
            <a:r>
              <a:rPr lang="en-AU" sz="2000" dirty="0"/>
              <a:t>Anyone at School</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86810" y1="49032" x2="86810" y2="49032"/>
                        <a14:foregroundMark x1="79755" y1="27742" x2="79755" y2="27742"/>
                        <a14:foregroundMark x1="79755" y1="27742" x2="79755" y2="27742"/>
                        <a14:foregroundMark x1="73620" y1="52258" x2="73620" y2="52258"/>
                        <a14:foregroundMark x1="73620" y1="52903" x2="72086" y2="59355"/>
                        <a14:foregroundMark x1="69632" y1="61290" x2="69632" y2="61290"/>
                        <a14:foregroundMark x1="81902" y1="25806" x2="81902" y2="25806"/>
                        <a14:foregroundMark x1="82209" y1="19355" x2="82209" y2="19355"/>
                        <a14:foregroundMark x1="70859" y1="20000" x2="70859" y2="20000"/>
                        <a14:foregroundMark x1="91718" y1="54194" x2="91104" y2="41935"/>
                        <a14:foregroundMark x1="91104" y1="48387" x2="91104" y2="48387"/>
                        <a14:foregroundMark x1="68712" y1="69677" x2="68712" y2="69677"/>
                        <a14:foregroundMark x1="66564" y1="74194" x2="66564" y2="74194"/>
                        <a14:foregroundMark x1="80061" y1="96774" x2="80061" y2="96774"/>
                        <a14:foregroundMark x1="76380" y1="97419" x2="76380" y2="97419"/>
                        <a14:foregroundMark x1="83436" y1="50323" x2="83436" y2="50323"/>
                        <a14:foregroundMark x1="78834" y1="89032" x2="78834" y2="89032"/>
                        <a14:foregroundMark x1="78528" y1="87742" x2="78528" y2="87742"/>
                        <a14:foregroundMark x1="44479" y1="37419" x2="44479" y2="37419"/>
                        <a14:foregroundMark x1="59509" y1="35484" x2="59509" y2="35484"/>
                        <a14:foregroundMark x1="15337" y1="32903" x2="15337" y2="32903"/>
                        <a14:foregroundMark x1="30061" y1="38710" x2="30061" y2="38710"/>
                      </a14:backgroundRemoval>
                    </a14:imgEffect>
                  </a14:imgLayer>
                </a14:imgProps>
              </a:ext>
            </a:extLst>
          </a:blip>
          <a:stretch>
            <a:fillRect/>
          </a:stretch>
        </p:blipFill>
        <p:spPr>
          <a:xfrm>
            <a:off x="5104680" y="1974555"/>
            <a:ext cx="3834179" cy="1822999"/>
          </a:xfrm>
          <a:prstGeom prst="rect">
            <a:avLst/>
          </a:prstGeom>
        </p:spPr>
      </p:pic>
      <p:pic>
        <p:nvPicPr>
          <p:cNvPr id="10" name="Picture 9"/>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23756" y1="36160" x2="23756" y2="36160"/>
                        <a14:foregroundMark x1="49774" y1="11970" x2="49774" y2="11970"/>
                        <a14:foregroundMark x1="5656" y1="77805" x2="5656" y2="77805"/>
                        <a14:foregroundMark x1="11312" y1="77805" x2="11312" y2="77805"/>
                        <a14:foregroundMark x1="87104" y1="81297" x2="87104" y2="81297"/>
                        <a14:foregroundMark x1="67647" y1="82793" x2="67647" y2="82793"/>
                        <a14:foregroundMark x1="32805" y1="76559" x2="32805" y2="76559"/>
                        <a14:foregroundMark x1="31900" y1="72569" x2="31900" y2="72569"/>
                        <a14:foregroundMark x1="42308" y1="86534" x2="42308" y2="86534"/>
                        <a14:foregroundMark x1="57240" y1="26185" x2="57240" y2="26185"/>
                        <a14:foregroundMark x1="61538" y1="6983" x2="61538" y2="6983"/>
                        <a14:foregroundMark x1="36652" y1="37656" x2="36652" y2="37656"/>
                        <a14:foregroundMark x1="42760" y1="90773" x2="42760" y2="90773"/>
                        <a14:foregroundMark x1="55656" y1="87282" x2="55656" y2="87282"/>
                      </a14:backgroundRemoval>
                    </a14:imgEffect>
                  </a14:imgLayer>
                </a14:imgProps>
              </a:ext>
              <a:ext uri="{28A0092B-C50C-407E-A947-70E740481C1C}">
                <a14:useLocalDpi xmlns:a14="http://schemas.microsoft.com/office/drawing/2010/main"/>
              </a:ext>
            </a:extLst>
          </a:blip>
          <a:stretch>
            <a:fillRect/>
          </a:stretch>
        </p:blipFill>
        <p:spPr>
          <a:xfrm>
            <a:off x="5845903" y="4223575"/>
            <a:ext cx="2351735" cy="2133587"/>
          </a:xfrm>
          <a:prstGeom prst="rect">
            <a:avLst/>
          </a:prstGeom>
        </p:spPr>
      </p:pic>
    </p:spTree>
    <p:extLst>
      <p:ext uri="{BB962C8B-B14F-4D97-AF65-F5344CB8AC3E}">
        <p14:creationId xmlns:p14="http://schemas.microsoft.com/office/powerpoint/2010/main" val="222233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0" y="602815"/>
            <a:ext cx="9144000"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CYBER BULLYING</a:t>
            </a:r>
          </a:p>
          <a:p>
            <a:pPr algn="ctr"/>
            <a:r>
              <a:rPr lang="en-US" sz="2800" dirty="0" smtClean="0">
                <a:latin typeface="Adobe Fan Heiti Std B" panose="020B0700000000000000" pitchFamily="34" charset="-128"/>
                <a:ea typeface="Adobe Fan Heiti Std B" panose="020B0700000000000000" pitchFamily="34" charset="-128"/>
              </a:rPr>
              <a:t>STRATEGIES FOR PARENTS</a:t>
            </a:r>
            <a:endParaRPr lang="en-US" sz="2800" dirty="0">
              <a:latin typeface="Adobe Fan Heiti Std B" panose="020B0700000000000000" pitchFamily="34" charset="-128"/>
              <a:ea typeface="Adobe Fan Heiti Std B" panose="020B0700000000000000" pitchFamily="34" charset="-128"/>
            </a:endParaRPr>
          </a:p>
        </p:txBody>
      </p:sp>
      <p:sp>
        <p:nvSpPr>
          <p:cNvPr id="2" name="Content Placeholder 1"/>
          <p:cNvSpPr>
            <a:spLocks noGrp="1"/>
          </p:cNvSpPr>
          <p:nvPr>
            <p:ph idx="1"/>
          </p:nvPr>
        </p:nvSpPr>
        <p:spPr>
          <a:xfrm>
            <a:off x="366902" y="2032488"/>
            <a:ext cx="7838902" cy="4285026"/>
          </a:xfrm>
        </p:spPr>
        <p:txBody>
          <a:bodyPr>
            <a:normAutofit/>
          </a:bodyPr>
          <a:lstStyle/>
          <a:p>
            <a:pPr marL="0" lvl="0" indent="0">
              <a:buNone/>
            </a:pPr>
            <a:r>
              <a:rPr lang="en-AU" sz="2400" b="1" dirty="0"/>
              <a:t>Take a hands on </a:t>
            </a:r>
            <a:r>
              <a:rPr lang="en-AU" sz="2400" b="1" dirty="0" smtClean="0"/>
              <a:t>approach:</a:t>
            </a:r>
            <a:endParaRPr lang="en-AU" sz="2400" b="1" dirty="0"/>
          </a:p>
          <a:p>
            <a:pPr lvl="0"/>
            <a:r>
              <a:rPr lang="en-AU" sz="2400" dirty="0"/>
              <a:t>Help with online tasks</a:t>
            </a:r>
          </a:p>
          <a:p>
            <a:pPr lvl="0"/>
            <a:r>
              <a:rPr lang="en-AU" sz="2400" dirty="0"/>
              <a:t>Joint online activities</a:t>
            </a:r>
          </a:p>
          <a:p>
            <a:pPr lvl="0"/>
            <a:r>
              <a:rPr lang="en-AU" sz="2400" dirty="0"/>
              <a:t>Listen to </a:t>
            </a:r>
            <a:r>
              <a:rPr lang="en-AU" sz="2400" dirty="0" smtClean="0"/>
              <a:t>their online </a:t>
            </a:r>
            <a:br>
              <a:rPr lang="en-AU" sz="2400" dirty="0" smtClean="0"/>
            </a:br>
            <a:r>
              <a:rPr lang="en-AU" sz="2400" dirty="0" smtClean="0"/>
              <a:t>problems</a:t>
            </a:r>
          </a:p>
          <a:p>
            <a:pPr lvl="0"/>
            <a:r>
              <a:rPr lang="en-AU" sz="2400" dirty="0" smtClean="0"/>
              <a:t>Helpful suggestions on how </a:t>
            </a:r>
            <a:br>
              <a:rPr lang="en-AU" sz="2400" dirty="0" smtClean="0"/>
            </a:br>
            <a:r>
              <a:rPr lang="en-AU" sz="2400" dirty="0" smtClean="0"/>
              <a:t>to deal with problems</a:t>
            </a:r>
          </a:p>
          <a:p>
            <a:endParaRPr lang="en-AU" sz="1600" dirty="0"/>
          </a:p>
        </p:txBody>
      </p:sp>
      <p:sp>
        <p:nvSpPr>
          <p:cNvPr id="7" name="Content Placeholder 1"/>
          <p:cNvSpPr txBox="1">
            <a:spLocks/>
          </p:cNvSpPr>
          <p:nvPr/>
        </p:nvSpPr>
        <p:spPr>
          <a:xfrm>
            <a:off x="4436471" y="2032488"/>
            <a:ext cx="4336054" cy="4285026"/>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a:lstStyle>
          <a:p>
            <a:pPr marL="0" indent="0">
              <a:buFont typeface="Wingdings" panose="05000000000000000000" pitchFamily="2" charset="2"/>
              <a:buNone/>
            </a:pPr>
            <a:r>
              <a:rPr lang="en-AU" sz="2400" b="1" dirty="0" smtClean="0"/>
              <a:t>Monitor what they do:</a:t>
            </a:r>
          </a:p>
          <a:p>
            <a:r>
              <a:rPr lang="en-AU" sz="2400" dirty="0" smtClean="0"/>
              <a:t>Watch what they do online</a:t>
            </a:r>
          </a:p>
          <a:p>
            <a:r>
              <a:rPr lang="en-AU" sz="2400" dirty="0" smtClean="0"/>
              <a:t>Check browsing history</a:t>
            </a:r>
          </a:p>
          <a:p>
            <a:r>
              <a:rPr lang="en-AU" sz="2400" dirty="0" smtClean="0"/>
              <a:t>Check their social media profile</a:t>
            </a:r>
          </a:p>
          <a:p>
            <a:r>
              <a:rPr lang="en-AU" sz="2400" dirty="0" smtClean="0"/>
              <a:t>Check their </a:t>
            </a:r>
            <a:br>
              <a:rPr lang="en-AU" sz="2400" dirty="0" smtClean="0"/>
            </a:br>
            <a:r>
              <a:rPr lang="en-AU" sz="2400" dirty="0" smtClean="0"/>
              <a:t>friends and </a:t>
            </a:r>
            <a:br>
              <a:rPr lang="en-AU" sz="2400" dirty="0" smtClean="0"/>
            </a:br>
            <a:r>
              <a:rPr lang="en-AU" sz="2400" dirty="0" smtClean="0"/>
              <a:t>groups</a:t>
            </a:r>
          </a:p>
          <a:p>
            <a:r>
              <a:rPr lang="en-AU" sz="2400" dirty="0" smtClean="0"/>
              <a:t>Friend them</a:t>
            </a:r>
          </a:p>
          <a:p>
            <a:endParaRPr lang="en-AU" sz="1800" dirty="0"/>
          </a:p>
        </p:txBody>
      </p:sp>
      <p:cxnSp>
        <p:nvCxnSpPr>
          <p:cNvPr id="8" name="Straight Connector 7"/>
          <p:cNvCxnSpPr/>
          <p:nvPr/>
        </p:nvCxnSpPr>
        <p:spPr>
          <a:xfrm>
            <a:off x="4189718" y="2124112"/>
            <a:ext cx="10807" cy="3939779"/>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a:xfrm>
            <a:off x="6489988" y="4034831"/>
            <a:ext cx="2096816" cy="2643786"/>
          </a:xfrm>
          <a:prstGeom prst="rect">
            <a:avLst/>
          </a:prstGeom>
        </p:spPr>
      </p:pic>
    </p:spTree>
    <p:extLst>
      <p:ext uri="{BB962C8B-B14F-4D97-AF65-F5344CB8AC3E}">
        <p14:creationId xmlns:p14="http://schemas.microsoft.com/office/powerpoint/2010/main" val="100989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black">
          <a:xfrm>
            <a:off x="0" y="602815"/>
            <a:ext cx="9144000"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CYBER BULLYING</a:t>
            </a:r>
          </a:p>
          <a:p>
            <a:pPr algn="ctr"/>
            <a:r>
              <a:rPr lang="en-US" sz="2800" dirty="0" smtClean="0">
                <a:latin typeface="Adobe Fan Heiti Std B" panose="020B0700000000000000" pitchFamily="34" charset="-128"/>
                <a:ea typeface="Adobe Fan Heiti Std B" panose="020B0700000000000000" pitchFamily="34" charset="-128"/>
              </a:rPr>
              <a:t>STRATEGIES FOR PARENTS</a:t>
            </a:r>
            <a:endParaRPr lang="en-US" sz="2800" dirty="0">
              <a:latin typeface="Adobe Fan Heiti Std B" panose="020B0700000000000000" pitchFamily="34" charset="-128"/>
              <a:ea typeface="Adobe Fan Heiti Std B" panose="020B0700000000000000" pitchFamily="34" charset="-128"/>
            </a:endParaRPr>
          </a:p>
        </p:txBody>
      </p:sp>
      <p:sp>
        <p:nvSpPr>
          <p:cNvPr id="8" name="Content Placeholder 1"/>
          <p:cNvSpPr>
            <a:spLocks noGrp="1"/>
          </p:cNvSpPr>
          <p:nvPr>
            <p:ph idx="1"/>
          </p:nvPr>
        </p:nvSpPr>
        <p:spPr>
          <a:xfrm>
            <a:off x="441716" y="2003777"/>
            <a:ext cx="7838902" cy="4285026"/>
          </a:xfrm>
        </p:spPr>
        <p:txBody>
          <a:bodyPr>
            <a:normAutofit/>
          </a:bodyPr>
          <a:lstStyle/>
          <a:p>
            <a:pPr marL="0" lvl="0" indent="0">
              <a:buNone/>
            </a:pPr>
            <a:r>
              <a:rPr lang="en-AU" sz="2400" b="1" dirty="0" smtClean="0"/>
              <a:t>Speak to your child:</a:t>
            </a:r>
            <a:endParaRPr lang="en-AU" sz="2400" b="1" dirty="0"/>
          </a:p>
          <a:p>
            <a:pPr lvl="0"/>
            <a:r>
              <a:rPr lang="en-AU" sz="2400" dirty="0" smtClean="0"/>
              <a:t>About online rules</a:t>
            </a:r>
            <a:endParaRPr lang="en-AU" sz="2400" dirty="0"/>
          </a:p>
          <a:p>
            <a:pPr lvl="0"/>
            <a:r>
              <a:rPr lang="en-AU" sz="2400" dirty="0" smtClean="0"/>
              <a:t>What they can do online</a:t>
            </a:r>
            <a:endParaRPr lang="en-AU" sz="2400" dirty="0"/>
          </a:p>
          <a:p>
            <a:pPr lvl="0"/>
            <a:r>
              <a:rPr lang="en-AU" sz="2400" dirty="0" smtClean="0"/>
              <a:t>Being responsible and </a:t>
            </a:r>
            <a:br>
              <a:rPr lang="en-AU" sz="2400" dirty="0" smtClean="0"/>
            </a:br>
            <a:r>
              <a:rPr lang="en-AU" sz="2400" dirty="0" smtClean="0"/>
              <a:t>respectful</a:t>
            </a:r>
          </a:p>
          <a:p>
            <a:pPr lvl="0"/>
            <a:r>
              <a:rPr lang="en-AU" sz="2400" dirty="0" smtClean="0"/>
              <a:t>Ways to stay safe online</a:t>
            </a:r>
          </a:p>
          <a:p>
            <a:endParaRPr lang="en-AU" sz="2000" dirty="0"/>
          </a:p>
        </p:txBody>
      </p:sp>
      <p:sp>
        <p:nvSpPr>
          <p:cNvPr id="9" name="Content Placeholder 1"/>
          <p:cNvSpPr txBox="1">
            <a:spLocks/>
          </p:cNvSpPr>
          <p:nvPr/>
        </p:nvSpPr>
        <p:spPr>
          <a:xfrm>
            <a:off x="4698976" y="2006363"/>
            <a:ext cx="7838902" cy="4285026"/>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a:lstStyle>
          <a:p>
            <a:pPr marL="0" indent="0">
              <a:buFont typeface="Wingdings" panose="05000000000000000000" pitchFamily="2" charset="2"/>
              <a:buNone/>
            </a:pPr>
            <a:r>
              <a:rPr lang="en-AU" sz="2400" b="1" dirty="0" smtClean="0"/>
              <a:t>Have rules:</a:t>
            </a:r>
          </a:p>
          <a:p>
            <a:r>
              <a:rPr lang="en-AU" sz="2400" dirty="0" smtClean="0"/>
              <a:t>Limit length of time </a:t>
            </a:r>
          </a:p>
          <a:p>
            <a:r>
              <a:rPr lang="en-AU" sz="2400" dirty="0" smtClean="0"/>
              <a:t>Limit websites accessed</a:t>
            </a:r>
          </a:p>
          <a:p>
            <a:r>
              <a:rPr lang="en-AU" sz="2400" dirty="0" smtClean="0"/>
              <a:t>Times they can go online</a:t>
            </a:r>
          </a:p>
          <a:p>
            <a:r>
              <a:rPr lang="en-AU" sz="2400" dirty="0" smtClean="0"/>
              <a:t>Types of social media accounts</a:t>
            </a:r>
          </a:p>
          <a:p>
            <a:r>
              <a:rPr lang="en-AU" sz="2400" dirty="0" smtClean="0"/>
              <a:t>Suitability of apps</a:t>
            </a:r>
            <a:endParaRPr lang="en-AU" sz="1800" dirty="0"/>
          </a:p>
        </p:txBody>
      </p:sp>
      <p:sp>
        <p:nvSpPr>
          <p:cNvPr id="12" name="Rectangle 11"/>
          <p:cNvSpPr/>
          <p:nvPr/>
        </p:nvSpPr>
        <p:spPr>
          <a:xfrm>
            <a:off x="1330036" y="5609952"/>
            <a:ext cx="6533804" cy="866013"/>
          </a:xfrm>
          <a:prstGeom prst="rect">
            <a:avLst/>
          </a:prstGeom>
          <a:solidFill>
            <a:srgbClr val="C5C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779524" y="5609952"/>
            <a:ext cx="7163285" cy="882678"/>
          </a:xfrm>
          <a:prstGeom prst="rect">
            <a:avLst/>
          </a:prstGeom>
        </p:spPr>
        <p:txBody>
          <a:bodyPr wrap="square">
            <a:spAutoFit/>
          </a:bodyPr>
          <a:lstStyle/>
          <a:p>
            <a:pPr marL="457200" algn="ctr">
              <a:lnSpc>
                <a:spcPct val="107000"/>
              </a:lnSpc>
              <a:spcAft>
                <a:spcPts val="800"/>
              </a:spcAft>
            </a:pPr>
            <a:r>
              <a:rPr lang="en-AU" sz="2400" dirty="0" smtClean="0">
                <a:latin typeface="Calibri" panose="020F0502020204030204" pitchFamily="34" charset="0"/>
                <a:ea typeface="Calibri" panose="020F0502020204030204" pitchFamily="34" charset="0"/>
                <a:cs typeface="Times New Roman" panose="02020603050405020304" pitchFamily="18" charset="0"/>
              </a:rPr>
              <a:t>It is important for students to be getting enough sleep and to have some downtime from technology. </a:t>
            </a:r>
          </a:p>
        </p:txBody>
      </p:sp>
      <p:cxnSp>
        <p:nvCxnSpPr>
          <p:cNvPr id="11" name="Straight Connector 10"/>
          <p:cNvCxnSpPr/>
          <p:nvPr/>
        </p:nvCxnSpPr>
        <p:spPr>
          <a:xfrm>
            <a:off x="4361169" y="2146696"/>
            <a:ext cx="6550" cy="315974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09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65" y="2033860"/>
            <a:ext cx="3722121" cy="3399988"/>
          </a:xfrm>
        </p:spPr>
        <p:txBody>
          <a:bodyPr numCol="1">
            <a:noAutofit/>
          </a:bodyPr>
          <a:lstStyle/>
          <a:p>
            <a:pPr lvl="0"/>
            <a:r>
              <a:rPr lang="en-AU" sz="2000" dirty="0"/>
              <a:t>Report to social media service</a:t>
            </a:r>
          </a:p>
          <a:p>
            <a:pPr lvl="0"/>
            <a:r>
              <a:rPr lang="en-AU" sz="2000" dirty="0"/>
              <a:t>Collect screen captures</a:t>
            </a:r>
          </a:p>
          <a:p>
            <a:pPr lvl="0"/>
            <a:r>
              <a:rPr lang="en-AU" sz="2000" dirty="0"/>
              <a:t>Make a report to the </a:t>
            </a:r>
            <a:r>
              <a:rPr lang="en-AU" sz="2000" dirty="0" err="1" smtClean="0"/>
              <a:t>eSafety</a:t>
            </a:r>
            <a:r>
              <a:rPr lang="en-AU" sz="2000" dirty="0" smtClean="0"/>
              <a:t> </a:t>
            </a:r>
            <a:r>
              <a:rPr lang="en-AU" sz="2000" dirty="0"/>
              <a:t>commissioner</a:t>
            </a:r>
          </a:p>
          <a:p>
            <a:pPr lvl="0"/>
            <a:r>
              <a:rPr lang="en-AU" sz="2000" dirty="0"/>
              <a:t>Block those who are texting  your child</a:t>
            </a:r>
          </a:p>
          <a:p>
            <a:pPr lvl="0"/>
            <a:r>
              <a:rPr lang="en-AU" sz="2000" dirty="0"/>
              <a:t>Contact those if they are sending Image Based </a:t>
            </a:r>
            <a:r>
              <a:rPr lang="en-AU" sz="2000" dirty="0" smtClean="0"/>
              <a:t>Abuse to </a:t>
            </a:r>
            <a:r>
              <a:rPr lang="en-AU" sz="2000" dirty="0"/>
              <a:t>remove it or delete it</a:t>
            </a:r>
          </a:p>
          <a:p>
            <a:endParaRPr lang="en-AU" sz="2000" dirty="0"/>
          </a:p>
        </p:txBody>
      </p:sp>
      <p:sp>
        <p:nvSpPr>
          <p:cNvPr id="4"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WHAT PARENTS SHOULD DO </a:t>
            </a:r>
          </a:p>
          <a:p>
            <a:pPr algn="ctr"/>
            <a:r>
              <a:rPr lang="en-US" sz="2800" dirty="0" smtClean="0">
                <a:latin typeface="Adobe Fan Heiti Std B" panose="020B0700000000000000" pitchFamily="34" charset="-128"/>
                <a:ea typeface="Adobe Fan Heiti Std B" panose="020B0700000000000000" pitchFamily="34" charset="-128"/>
              </a:rPr>
              <a:t>IF YOUR CHILD IS BEING CYBER BULLIED</a:t>
            </a:r>
            <a:endParaRPr lang="en-US" sz="2800" dirty="0">
              <a:latin typeface="Adobe Fan Heiti Std B" panose="020B0700000000000000" pitchFamily="34" charset="-128"/>
              <a:ea typeface="Adobe Fan Heiti Std B" panose="020B0700000000000000" pitchFamily="34" charset="-128"/>
            </a:endParaRP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a:xfrm>
            <a:off x="3741683" y="2146310"/>
            <a:ext cx="5297213" cy="3006563"/>
          </a:xfrm>
          <a:prstGeom prst="rect">
            <a:avLst/>
          </a:prstGeom>
          <a:ln>
            <a:noFill/>
          </a:ln>
          <a:effectLst>
            <a:outerShdw blurRad="190500" algn="tl" rotWithShape="0">
              <a:srgbClr val="000000">
                <a:alpha val="70000"/>
              </a:srgbClr>
            </a:outerShdw>
          </a:effectLst>
        </p:spPr>
      </p:pic>
      <p:sp>
        <p:nvSpPr>
          <p:cNvPr id="2" name="Rectangle 1"/>
          <p:cNvSpPr/>
          <p:nvPr/>
        </p:nvSpPr>
        <p:spPr>
          <a:xfrm>
            <a:off x="373116" y="5627798"/>
            <a:ext cx="8770884" cy="400110"/>
          </a:xfrm>
          <a:prstGeom prst="rect">
            <a:avLst/>
          </a:prstGeom>
        </p:spPr>
        <p:txBody>
          <a:bodyPr wrap="square">
            <a:spAutoFit/>
          </a:bodyPr>
          <a:lstStyle/>
          <a:p>
            <a:pPr lvl="0"/>
            <a:r>
              <a:rPr lang="en-AU" sz="2000" dirty="0"/>
              <a:t>If it </a:t>
            </a:r>
            <a:r>
              <a:rPr lang="en-AU" sz="2000" dirty="0" smtClean="0"/>
              <a:t>is Image </a:t>
            </a:r>
            <a:r>
              <a:rPr lang="en-AU" sz="2000" dirty="0"/>
              <a:t>Based Abuse </a:t>
            </a:r>
            <a:r>
              <a:rPr lang="en-AU" sz="2000" dirty="0" smtClean="0"/>
              <a:t>(IBA) contact </a:t>
            </a:r>
            <a:r>
              <a:rPr lang="en-AU" sz="2000" dirty="0"/>
              <a:t>police after completing </a:t>
            </a:r>
            <a:r>
              <a:rPr lang="en-AU" sz="2000" dirty="0" smtClean="0"/>
              <a:t>the other steps.</a:t>
            </a:r>
            <a:endParaRPr lang="en-AU" sz="2000" dirty="0"/>
          </a:p>
        </p:txBody>
      </p:sp>
    </p:spTree>
    <p:extLst>
      <p:ext uri="{BB962C8B-B14F-4D97-AF65-F5344CB8AC3E}">
        <p14:creationId xmlns:p14="http://schemas.microsoft.com/office/powerpoint/2010/main" val="152558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THE ESAFETY COMMISSIONER WEBSITE – HOW TO MAKE A REPORT</a:t>
            </a:r>
            <a:endParaRPr lang="en-US" sz="2800" dirty="0">
              <a:latin typeface="Adobe Fan Heiti Std B" panose="020B0700000000000000" pitchFamily="34" charset="-128"/>
              <a:ea typeface="Adobe Fan Heiti Std B" panose="020B0700000000000000" pitchFamily="34" charset="-128"/>
            </a:endParaRP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a:xfrm>
            <a:off x="0" y="1744717"/>
            <a:ext cx="9149881" cy="5113283"/>
          </a:xfrm>
          <a:prstGeom prst="rect">
            <a:avLst/>
          </a:prstGeom>
        </p:spPr>
      </p:pic>
    </p:spTree>
    <p:extLst>
      <p:ext uri="{BB962C8B-B14F-4D97-AF65-F5344CB8AC3E}">
        <p14:creationId xmlns:p14="http://schemas.microsoft.com/office/powerpoint/2010/main" val="207182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995" y="2040437"/>
            <a:ext cx="8392438" cy="4372890"/>
          </a:xfrm>
        </p:spPr>
        <p:txBody>
          <a:bodyPr>
            <a:noAutofit/>
          </a:bodyPr>
          <a:lstStyle/>
          <a:p>
            <a:pPr lvl="0"/>
            <a:r>
              <a:rPr lang="en-AU" sz="2000" dirty="0"/>
              <a:t>Screen captures and </a:t>
            </a:r>
            <a:r>
              <a:rPr lang="en-AU" sz="2000" dirty="0" smtClean="0"/>
              <a:t>reports will be taken.</a:t>
            </a:r>
            <a:endParaRPr lang="en-AU" sz="2000" dirty="0"/>
          </a:p>
          <a:p>
            <a:pPr lvl="0"/>
            <a:r>
              <a:rPr lang="en-AU" sz="2000" dirty="0"/>
              <a:t>Any phones with material will have the material deleted.</a:t>
            </a:r>
          </a:p>
          <a:p>
            <a:pPr lvl="0"/>
            <a:r>
              <a:rPr lang="en-AU" sz="2000" dirty="0"/>
              <a:t>Parents will be </a:t>
            </a:r>
            <a:r>
              <a:rPr lang="en-AU" sz="2000" dirty="0" smtClean="0"/>
              <a:t>contacted.</a:t>
            </a:r>
            <a:endParaRPr lang="en-AU" sz="2000" dirty="0"/>
          </a:p>
          <a:p>
            <a:pPr lvl="0"/>
            <a:r>
              <a:rPr lang="en-AU" sz="2000" dirty="0"/>
              <a:t>Suspensions </a:t>
            </a:r>
            <a:r>
              <a:rPr lang="en-AU" sz="2000" dirty="0" smtClean="0"/>
              <a:t>under the </a:t>
            </a:r>
            <a:r>
              <a:rPr lang="en-AU" sz="2000" dirty="0"/>
              <a:t>Department of Education policy </a:t>
            </a:r>
            <a:r>
              <a:rPr lang="en-AU" sz="2000" dirty="0" smtClean="0"/>
              <a:t>“Aggressive </a:t>
            </a:r>
            <a:r>
              <a:rPr lang="en-AU" sz="2000" dirty="0"/>
              <a:t>Behaviour” may result.</a:t>
            </a:r>
          </a:p>
          <a:p>
            <a:pPr lvl="0"/>
            <a:r>
              <a:rPr lang="en-AU" sz="2000" dirty="0"/>
              <a:t>Victims and </a:t>
            </a:r>
            <a:r>
              <a:rPr lang="en-AU" sz="2000" dirty="0" smtClean="0"/>
              <a:t>perpetrators </a:t>
            </a:r>
            <a:r>
              <a:rPr lang="en-AU" sz="2000" dirty="0"/>
              <a:t>will be supported through Informal and Formal Circles involving parents, students, community members, police liaison office and everyday students with plans made on how to move forward from the issue with clear acknowledgement of harm caused by the issue.</a:t>
            </a:r>
          </a:p>
          <a:p>
            <a:pPr lvl="0"/>
            <a:r>
              <a:rPr lang="en-AU" sz="2000" dirty="0"/>
              <a:t>Support people will be identified for both </a:t>
            </a:r>
            <a:r>
              <a:rPr lang="en-AU" sz="2000" dirty="0" smtClean="0"/>
              <a:t>the victim </a:t>
            </a:r>
            <a:r>
              <a:rPr lang="en-AU" sz="2000" dirty="0"/>
              <a:t>and </a:t>
            </a:r>
            <a:r>
              <a:rPr lang="en-AU" sz="2000" dirty="0" smtClean="0"/>
              <a:t>perpetrator </a:t>
            </a:r>
            <a:r>
              <a:rPr lang="en-AU" sz="2000" dirty="0"/>
              <a:t>to help </a:t>
            </a:r>
            <a:r>
              <a:rPr lang="en-AU" sz="2000" dirty="0" smtClean="0"/>
              <a:t>in </a:t>
            </a:r>
            <a:r>
              <a:rPr lang="en-AU" sz="2000" dirty="0"/>
              <a:t>the process of moving </a:t>
            </a:r>
            <a:r>
              <a:rPr lang="en-AU" sz="2000" dirty="0" smtClean="0"/>
              <a:t>forward.</a:t>
            </a:r>
            <a:endParaRPr lang="en-AU" sz="2000" dirty="0"/>
          </a:p>
          <a:p>
            <a:endParaRPr lang="en-AU" sz="2000" dirty="0"/>
          </a:p>
        </p:txBody>
      </p:sp>
      <p:sp>
        <p:nvSpPr>
          <p:cNvPr id="4"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WELLINGTON HIGH SCHOOL </a:t>
            </a:r>
          </a:p>
          <a:p>
            <a:pPr algn="ctr"/>
            <a:r>
              <a:rPr lang="en-US" sz="2800" dirty="0" smtClean="0">
                <a:latin typeface="Adobe Fan Heiti Std B" panose="020B0700000000000000" pitchFamily="34" charset="-128"/>
                <a:ea typeface="Adobe Fan Heiti Std B" panose="020B0700000000000000" pitchFamily="34" charset="-128"/>
              </a:rPr>
              <a:t>RESPONSE TO CYBER BULLYING INCIDENTS</a:t>
            </a:r>
            <a:endParaRPr lang="en-US" sz="2800"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58064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8664" y="2431103"/>
            <a:ext cx="7582631" cy="3294579"/>
          </a:xfrm>
          <a:prstGeom prst="rect">
            <a:avLst/>
          </a:prstGeom>
          <a:solidFill>
            <a:srgbClr val="C5C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0" y="729391"/>
            <a:ext cx="9144000" cy="1362113"/>
          </a:xfrm>
        </p:spPr>
        <p:txBody>
          <a:bodyPr>
            <a:normAutofit/>
          </a:bodyPr>
          <a:lstStyle/>
          <a:p>
            <a:pPr algn="ctr"/>
            <a:r>
              <a:rPr lang="en-AU" sz="2800" dirty="0" smtClean="0">
                <a:latin typeface="Adobe Fan Heiti Std B" panose="020B0700000000000000" pitchFamily="34" charset="-128"/>
                <a:ea typeface="Adobe Fan Heiti Std B" panose="020B0700000000000000" pitchFamily="34" charset="-128"/>
              </a:rPr>
              <a:t>DEFINITION OF BULLYING</a:t>
            </a:r>
            <a:br>
              <a:rPr lang="en-AU" sz="2800" dirty="0" smtClean="0">
                <a:latin typeface="Adobe Fan Heiti Std B" panose="020B0700000000000000" pitchFamily="34" charset="-128"/>
                <a:ea typeface="Adobe Fan Heiti Std B" panose="020B0700000000000000" pitchFamily="34" charset="-128"/>
              </a:rPr>
            </a:br>
            <a:endParaRPr lang="en-AU" sz="2800" dirty="0">
              <a:latin typeface="Adobe Fan Heiti Std B" panose="020B0700000000000000" pitchFamily="34" charset="-128"/>
              <a:ea typeface="Adobe Fan Heiti Std B" panose="020B0700000000000000" pitchFamily="34" charset="-128"/>
            </a:endParaRPr>
          </a:p>
        </p:txBody>
      </p:sp>
      <p:sp>
        <p:nvSpPr>
          <p:cNvPr id="4" name="Content Placeholder 2"/>
          <p:cNvSpPr txBox="1">
            <a:spLocks/>
          </p:cNvSpPr>
          <p:nvPr/>
        </p:nvSpPr>
        <p:spPr>
          <a:xfrm>
            <a:off x="1063785" y="2008614"/>
            <a:ext cx="7221474" cy="3887162"/>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a:lstStyle>
          <a:p>
            <a:pPr marL="0" indent="0">
              <a:buFont typeface="Wingdings" panose="05000000000000000000" pitchFamily="2" charset="2"/>
              <a:buNone/>
            </a:pPr>
            <a:endParaRPr lang="en-AU" sz="2400" dirty="0" smtClean="0"/>
          </a:p>
          <a:p>
            <a:pPr marL="0" indent="0">
              <a:buNone/>
            </a:pPr>
            <a:r>
              <a:rPr lang="en-AU" sz="2400" dirty="0" smtClean="0"/>
              <a:t>Bullying is an ongoing misuse of power in relationships through repeated verbal, physical and/or social behaviour that causes physical and/or psychological harm. </a:t>
            </a:r>
          </a:p>
          <a:p>
            <a:pPr marL="0" indent="0">
              <a:buNone/>
            </a:pPr>
            <a:r>
              <a:rPr lang="en-AU" sz="2400" dirty="0" smtClean="0"/>
              <a:t>It can involve an individual or a group misusing their power over one or more persons. Bullying can happen in person or online, and it can be obvious (overt) or hidden (covert).</a:t>
            </a:r>
          </a:p>
          <a:p>
            <a:endParaRPr lang="en-AU" dirty="0"/>
          </a:p>
        </p:txBody>
      </p:sp>
    </p:spTree>
    <p:extLst>
      <p:ext uri="{BB962C8B-B14F-4D97-AF65-F5344CB8AC3E}">
        <p14:creationId xmlns:p14="http://schemas.microsoft.com/office/powerpoint/2010/main" val="119345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2258" y="1952796"/>
            <a:ext cx="6259484" cy="4389122"/>
            <a:chOff x="0" y="0"/>
            <a:chExt cx="3319849" cy="2026509"/>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519" y="0"/>
              <a:ext cx="2857500" cy="1600200"/>
            </a:xfrm>
            <a:prstGeom prst="rect">
              <a:avLst/>
            </a:prstGeom>
          </p:spPr>
        </p:pic>
        <p:sp>
          <p:nvSpPr>
            <p:cNvPr id="8" name="Text Box 7"/>
            <p:cNvSpPr txBox="1"/>
            <p:nvPr/>
          </p:nvSpPr>
          <p:spPr>
            <a:xfrm>
              <a:off x="0" y="1598141"/>
              <a:ext cx="3319849" cy="42836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“I know exactly how you feel”</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Rectangle 8"/>
          <p:cNvSpPr/>
          <p:nvPr/>
        </p:nvSpPr>
        <p:spPr>
          <a:xfrm>
            <a:off x="0" y="953602"/>
            <a:ext cx="9144000" cy="487506"/>
          </a:xfrm>
          <a:prstGeom prst="rect">
            <a:avLst/>
          </a:prstGeom>
        </p:spPr>
        <p:txBody>
          <a:bodyPr wrap="square">
            <a:spAutoFit/>
          </a:bodyPr>
          <a:lstStyle/>
          <a:p>
            <a:pPr algn="ctr">
              <a:lnSpc>
                <a:spcPct val="107000"/>
              </a:lnSpc>
              <a:spcAft>
                <a:spcPts val="800"/>
              </a:spcAft>
            </a:pPr>
            <a:r>
              <a:rPr lang="en-AU" sz="2400" b="1" u="sng" dirty="0" smtClean="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rPr>
              <a:t>We </a:t>
            </a:r>
            <a:r>
              <a:rPr lang="en-AU" sz="2400" b="1" u="sng" dirty="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rPr>
              <a:t>believe </a:t>
            </a:r>
            <a:r>
              <a:rPr lang="en-AU" sz="2400" b="1" u="sng" dirty="0" smtClean="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rPr>
              <a:t>empathy </a:t>
            </a:r>
            <a:r>
              <a:rPr lang="en-AU" sz="2400" b="1" u="sng" dirty="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rPr>
              <a:t>is the </a:t>
            </a:r>
            <a:r>
              <a:rPr lang="en-AU" sz="2400" b="1" u="sng" dirty="0" smtClean="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rPr>
              <a:t>antidote </a:t>
            </a:r>
            <a:r>
              <a:rPr lang="en-AU" sz="2400" b="1" u="sng" dirty="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rPr>
              <a:t>to </a:t>
            </a:r>
            <a:r>
              <a:rPr lang="en-AU" sz="2400" b="1" u="sng" dirty="0" smtClean="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rPr>
              <a:t>bullying</a:t>
            </a:r>
            <a:endParaRPr lang="en-AU" sz="2400" b="1" u="sng" dirty="0">
              <a:solidFill>
                <a:schemeClr val="bg2"/>
              </a:solidFill>
              <a:latin typeface="Adobe Fan Heiti Std B" panose="020B0700000000000000" pitchFamily="34" charset="-128"/>
              <a:ea typeface="Adobe Fan Heiti Std B" panose="020B0700000000000000" pitchFamily="34" charset="-128"/>
              <a:cs typeface="Times New Roman" panose="02020603050405020304" pitchFamily="18" charset="0"/>
            </a:endParaRPr>
          </a:p>
        </p:txBody>
      </p:sp>
    </p:spTree>
    <p:extLst>
      <p:ext uri="{BB962C8B-B14F-4D97-AF65-F5344CB8AC3E}">
        <p14:creationId xmlns:p14="http://schemas.microsoft.com/office/powerpoint/2010/main" val="101902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362605"/>
            <a:ext cx="9144000"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STUDENT ASSESSMENTS ON THE SCHOOL WEBSITE</a:t>
            </a:r>
            <a:endParaRPr lang="en-US" sz="2800" dirty="0">
              <a:latin typeface="Adobe Fan Heiti Std B" panose="020B0700000000000000" pitchFamily="34" charset="-128"/>
              <a:ea typeface="Adobe Fan Heiti Std B" panose="020B0700000000000000" pitchFamily="34" charset="-128"/>
            </a:endParaRPr>
          </a:p>
        </p:txBody>
      </p:sp>
      <p:sp>
        <p:nvSpPr>
          <p:cNvPr id="2" name="Content Placeholder 1"/>
          <p:cNvSpPr>
            <a:spLocks noGrp="1"/>
          </p:cNvSpPr>
          <p:nvPr>
            <p:ph idx="1"/>
          </p:nvPr>
        </p:nvSpPr>
        <p:spPr>
          <a:xfrm>
            <a:off x="168165" y="1258349"/>
            <a:ext cx="9144000" cy="1075999"/>
          </a:xfrm>
        </p:spPr>
        <p:txBody>
          <a:bodyPr>
            <a:noAutofit/>
          </a:bodyPr>
          <a:lstStyle/>
          <a:p>
            <a:pPr marL="0" indent="0" algn="ctr">
              <a:buNone/>
            </a:pPr>
            <a:r>
              <a:rPr lang="en-AU" sz="2400" dirty="0" smtClean="0">
                <a:solidFill>
                  <a:schemeClr val="bg1"/>
                </a:solidFill>
              </a:rPr>
              <a:t>Step 1</a:t>
            </a:r>
            <a:r>
              <a:rPr lang="en-AU" sz="2400" b="1" dirty="0" smtClean="0">
                <a:solidFill>
                  <a:schemeClr val="bg1"/>
                </a:solidFill>
              </a:rPr>
              <a:t>: </a:t>
            </a:r>
            <a:r>
              <a:rPr lang="en-AU" sz="2400" dirty="0" smtClean="0">
                <a:solidFill>
                  <a:schemeClr val="bg1"/>
                </a:solidFill>
              </a:rPr>
              <a:t>On the Wellington High website</a:t>
            </a:r>
            <a:r>
              <a:rPr lang="en-AU" sz="2400" dirty="0">
                <a:solidFill>
                  <a:schemeClr val="bg1"/>
                </a:solidFill>
              </a:rPr>
              <a:t> </a:t>
            </a:r>
            <a:r>
              <a:rPr lang="en-AU" sz="2400" dirty="0" smtClean="0">
                <a:solidFill>
                  <a:schemeClr val="bg1"/>
                </a:solidFill>
              </a:rPr>
              <a:t>click </a:t>
            </a:r>
            <a:r>
              <a:rPr lang="en-AU" sz="2400" b="1" dirty="0" smtClean="0">
                <a:solidFill>
                  <a:schemeClr val="bg1"/>
                </a:solidFill>
              </a:rPr>
              <a:t>Student Assessment</a:t>
            </a:r>
          </a:p>
          <a:p>
            <a:pPr marL="0" indent="0" algn="ctr">
              <a:buNone/>
            </a:pPr>
            <a:endParaRPr lang="en-AU" sz="2000" dirty="0" smtClean="0">
              <a:solidFill>
                <a:schemeClr val="bg1"/>
              </a:solidFill>
            </a:endParaRPr>
          </a:p>
        </p:txBody>
      </p:sp>
      <p:pic>
        <p:nvPicPr>
          <p:cNvPr id="5" name="Content Placeholder 3"/>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695744" y="2023649"/>
            <a:ext cx="7874679" cy="4535093"/>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124004" y="2140028"/>
              <a:ext cx="1232759" cy="759758"/>
            </p14:xfrm>
          </p:contentPart>
        </mc:Choice>
        <mc:Fallback xmlns="">
          <p:pic>
            <p:nvPicPr>
              <p:cNvPr id="6" name="Ink 5"/>
              <p:cNvPicPr/>
              <p:nvPr/>
            </p:nvPicPr>
            <p:blipFill>
              <a:blip r:embed="rId4"/>
              <a:stretch>
                <a:fillRect/>
              </a:stretch>
            </p:blipFill>
            <p:spPr>
              <a:xfrm>
                <a:off x="6085840" y="2101860"/>
                <a:ext cx="1309086" cy="836094"/>
              </a:xfrm>
              <a:prstGeom prst="rect">
                <a:avLst/>
              </a:prstGeom>
            </p:spPr>
          </p:pic>
        </mc:Fallback>
      </mc:AlternateContent>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90875" y="4229101"/>
            <a:ext cx="2762250" cy="2495550"/>
          </a:xfrm>
          <a:prstGeom prst="ellipse">
            <a:avLst/>
          </a:prstGeom>
          <a:solidFill>
            <a:srgbClr val="C5C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371475" y="2063378"/>
            <a:ext cx="8181975" cy="2565959"/>
          </a:xfrm>
          <a:prstGeom prst="rect">
            <a:avLst/>
          </a:prstGeom>
        </p:spPr>
        <p:txBody>
          <a:bodyPr wrap="square">
            <a:spAutoFit/>
          </a:bodyPr>
          <a:lstStyle/>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At Wellington High </a:t>
            </a:r>
            <a:r>
              <a:rPr lang="en-AU" sz="2400" dirty="0" smtClean="0">
                <a:latin typeface="Calibri" panose="020F0502020204030204" pitchFamily="34" charset="0"/>
                <a:ea typeface="Calibri" panose="020F0502020204030204" pitchFamily="34" charset="0"/>
                <a:cs typeface="Times New Roman" panose="02020603050405020304" pitchFamily="18" charset="0"/>
              </a:rPr>
              <a:t>School we </a:t>
            </a:r>
            <a:r>
              <a:rPr lang="en-AU" sz="2400" dirty="0">
                <a:latin typeface="Calibri" panose="020F0502020204030204" pitchFamily="34" charset="0"/>
                <a:ea typeface="Calibri" panose="020F0502020204030204" pitchFamily="34" charset="0"/>
                <a:cs typeface="Times New Roman" panose="02020603050405020304" pitchFamily="18" charset="0"/>
              </a:rPr>
              <a:t>believe in working with students, parents and community members in acknowledging the harm caused to a student or group and focusing on repairing the harm done and restoring relationships. </a:t>
            </a:r>
            <a:r>
              <a:rPr lang="en-AU" sz="2400" dirty="0"/>
              <a:t>The emphasis is on planning a way to move forward.</a:t>
            </a:r>
            <a:endParaRPr lang="en-AU"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WELLINGTON HIGH SCHOOL IS A RESTORATIVE PRACTICES HIGH SCHOOL</a:t>
            </a:r>
            <a:endParaRPr lang="en-US" sz="2800" dirty="0">
              <a:latin typeface="Adobe Fan Heiti Std B" panose="020B0700000000000000" pitchFamily="34" charset="-128"/>
              <a:ea typeface="Adobe Fan Heiti Std B" panose="020B0700000000000000" pitchFamily="34" charset="-128"/>
            </a:endParaRPr>
          </a:p>
        </p:txBody>
      </p:sp>
      <p:sp>
        <p:nvSpPr>
          <p:cNvPr id="3" name="Rectangle 2"/>
          <p:cNvSpPr/>
          <p:nvPr/>
        </p:nvSpPr>
        <p:spPr>
          <a:xfrm>
            <a:off x="2305050" y="5021330"/>
            <a:ext cx="4572000" cy="882678"/>
          </a:xfrm>
          <a:prstGeom prst="rect">
            <a:avLst/>
          </a:prstGeom>
        </p:spPr>
        <p:txBody>
          <a:bodyPr>
            <a:spAutoFit/>
          </a:bodyPr>
          <a:lstStyle/>
          <a:p>
            <a:pPr algn="ct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How do we do this: </a:t>
            </a:r>
            <a:br>
              <a:rPr lang="en-AU" sz="2400" dirty="0">
                <a:latin typeface="Calibri" panose="020F0502020204030204" pitchFamily="34" charset="0"/>
                <a:ea typeface="Calibri" panose="020F0502020204030204" pitchFamily="34" charset="0"/>
                <a:cs typeface="Times New Roman" panose="02020603050405020304" pitchFamily="18" charset="0"/>
              </a:rPr>
            </a:br>
            <a:r>
              <a:rPr lang="en-AU" sz="2400" b="1" dirty="0">
                <a:latin typeface="Calibri" panose="020F0502020204030204" pitchFamily="34" charset="0"/>
                <a:ea typeface="Calibri" panose="020F0502020204030204" pitchFamily="34" charset="0"/>
                <a:cs typeface="Times New Roman" panose="02020603050405020304" pitchFamily="18" charset="0"/>
              </a:rPr>
              <a:t>Through </a:t>
            </a:r>
            <a:r>
              <a:rPr lang="en-AU" sz="2400" b="1" dirty="0" smtClean="0">
                <a:latin typeface="Calibri" panose="020F0502020204030204" pitchFamily="34" charset="0"/>
                <a:ea typeface="Calibri" panose="020F0502020204030204" pitchFamily="34" charset="0"/>
                <a:cs typeface="Times New Roman" panose="02020603050405020304" pitchFamily="18" charset="0"/>
              </a:rPr>
              <a:t>circles</a:t>
            </a:r>
            <a:endParaRPr lang="en-AU"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72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FORMAL CIRCLES</a:t>
            </a:r>
            <a:endParaRPr lang="en-US" sz="2800" dirty="0">
              <a:latin typeface="Adobe Fan Heiti Std B" panose="020B0700000000000000" pitchFamily="34" charset="-128"/>
              <a:ea typeface="Adobe Fan Heiti Std B" panose="020B0700000000000000" pitchFamily="34" charset="-128"/>
            </a:endParaRPr>
          </a:p>
        </p:txBody>
      </p:sp>
      <p:sp>
        <p:nvSpPr>
          <p:cNvPr id="2" name="Rectangle 1"/>
          <p:cNvSpPr/>
          <p:nvPr/>
        </p:nvSpPr>
        <p:spPr>
          <a:xfrm>
            <a:off x="750431" y="2180513"/>
            <a:ext cx="7647709" cy="3458896"/>
          </a:xfrm>
          <a:prstGeom prst="rect">
            <a:avLst/>
          </a:prstGeom>
        </p:spPr>
        <p:txBody>
          <a:bodyPr wrap="square">
            <a:spAutoFit/>
          </a:bodyPr>
          <a:lstStyle/>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When things go wrong for our young </a:t>
            </a:r>
            <a:r>
              <a:rPr lang="en-AU" sz="2400" dirty="0" smtClean="0">
                <a:latin typeface="Calibri" panose="020F0502020204030204" pitchFamily="34" charset="0"/>
                <a:ea typeface="Calibri" panose="020F0502020204030204" pitchFamily="34" charset="0"/>
                <a:cs typeface="Times New Roman" panose="02020603050405020304" pitchFamily="18" charset="0"/>
              </a:rPr>
              <a:t>people, </a:t>
            </a:r>
            <a:r>
              <a:rPr lang="en-AU" sz="2400" dirty="0">
                <a:latin typeface="Calibri" panose="020F0502020204030204" pitchFamily="34" charset="0"/>
                <a:ea typeface="Calibri" panose="020F0502020204030204" pitchFamily="34" charset="0"/>
                <a:cs typeface="Times New Roman" panose="02020603050405020304" pitchFamily="18" charset="0"/>
              </a:rPr>
              <a:t>a formal circle may occur</a:t>
            </a:r>
            <a:r>
              <a:rPr lang="en-AU"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These circles can involve students concerned, parents/Carers, </a:t>
            </a:r>
            <a:r>
              <a:rPr lang="en-AU" sz="2400" dirty="0" smtClean="0">
                <a:latin typeface="Calibri" panose="020F0502020204030204" pitchFamily="34" charset="0"/>
                <a:ea typeface="Calibri" panose="020F0502020204030204" pitchFamily="34" charset="0"/>
                <a:cs typeface="Times New Roman" panose="02020603050405020304" pitchFamily="18" charset="0"/>
              </a:rPr>
              <a:t>AEOs</a:t>
            </a:r>
            <a:r>
              <a:rPr lang="en-AU" sz="2400" dirty="0">
                <a:latin typeface="Calibri" panose="020F0502020204030204" pitchFamily="34" charset="0"/>
                <a:ea typeface="Calibri" panose="020F0502020204030204" pitchFamily="34" charset="0"/>
                <a:cs typeface="Times New Roman" panose="02020603050405020304" pitchFamily="18" charset="0"/>
              </a:rPr>
              <a:t>, PCYC police, facilitators and 3 to 5 everyday </a:t>
            </a:r>
            <a:r>
              <a:rPr lang="en-AU" sz="2400" dirty="0" smtClean="0">
                <a:latin typeface="Calibri" panose="020F0502020204030204" pitchFamily="34" charset="0"/>
                <a:ea typeface="Calibri" panose="020F0502020204030204" pitchFamily="34" charset="0"/>
                <a:cs typeface="Times New Roman" panose="02020603050405020304" pitchFamily="18" charset="0"/>
              </a:rPr>
              <a:t>students. It </a:t>
            </a:r>
            <a:r>
              <a:rPr lang="en-AU" sz="2400" dirty="0">
                <a:latin typeface="Calibri" panose="020F0502020204030204" pitchFamily="34" charset="0"/>
                <a:ea typeface="Calibri" panose="020F0502020204030204" pitchFamily="34" charset="0"/>
                <a:cs typeface="Times New Roman" panose="02020603050405020304" pitchFamily="18" charset="0"/>
              </a:rPr>
              <a:t>has a set format based on real accountability with students making plans with support to put right the harm caused.</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74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FORMAL CIRCLES</a:t>
            </a:r>
            <a:endParaRPr lang="en-US" sz="2800" dirty="0">
              <a:latin typeface="Adobe Fan Heiti Std B" panose="020B0700000000000000" pitchFamily="34" charset="-128"/>
              <a:ea typeface="Adobe Fan Heiti Std B" panose="020B0700000000000000" pitchFamily="34" charset="-128"/>
            </a:endParaRPr>
          </a:p>
        </p:txBody>
      </p:sp>
      <p:sp>
        <p:nvSpPr>
          <p:cNvPr id="2" name="Rectangle 1"/>
          <p:cNvSpPr/>
          <p:nvPr/>
        </p:nvSpPr>
        <p:spPr>
          <a:xfrm>
            <a:off x="870585" y="1975341"/>
            <a:ext cx="7273636" cy="2170787"/>
          </a:xfrm>
          <a:prstGeom prst="rect">
            <a:avLst/>
          </a:prstGeom>
        </p:spPr>
        <p:txBody>
          <a:bodyPr wrap="square">
            <a:spAutoFit/>
          </a:bodyPr>
          <a:lstStyle/>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Restorative circles </a:t>
            </a:r>
            <a:r>
              <a:rPr lang="en-AU" sz="2400" dirty="0" smtClean="0">
                <a:latin typeface="Calibri" panose="020F0502020204030204" pitchFamily="34" charset="0"/>
                <a:ea typeface="Calibri" panose="020F0502020204030204" pitchFamily="34" charset="0"/>
                <a:cs typeface="Times New Roman" panose="02020603050405020304" pitchFamily="18" charset="0"/>
              </a:rPr>
              <a:t>are about </a:t>
            </a:r>
            <a:r>
              <a:rPr lang="en-AU" sz="2400" dirty="0">
                <a:latin typeface="Calibri" panose="020F0502020204030204" pitchFamily="34" charset="0"/>
                <a:ea typeface="Calibri" panose="020F0502020204030204" pitchFamily="34" charset="0"/>
                <a:cs typeface="Times New Roman" panose="02020603050405020304" pitchFamily="18" charset="0"/>
              </a:rPr>
              <a:t>moving forward </a:t>
            </a:r>
            <a:r>
              <a:rPr lang="en-AU" sz="2400" dirty="0" smtClean="0">
                <a:latin typeface="Calibri" panose="020F0502020204030204" pitchFamily="34" charset="0"/>
                <a:ea typeface="Calibri" panose="020F0502020204030204" pitchFamily="34" charset="0"/>
                <a:cs typeface="Times New Roman" panose="02020603050405020304" pitchFamily="18" charset="0"/>
              </a:rPr>
              <a:t>from </a:t>
            </a:r>
            <a:r>
              <a:rPr lang="en-AU" sz="2400" dirty="0">
                <a:latin typeface="Calibri" panose="020F0502020204030204" pitchFamily="34" charset="0"/>
                <a:ea typeface="Calibri" panose="020F0502020204030204" pitchFamily="34" charset="0"/>
                <a:cs typeface="Times New Roman" panose="02020603050405020304" pitchFamily="18" charset="0"/>
              </a:rPr>
              <a:t>what has </a:t>
            </a:r>
            <a:r>
              <a:rPr lang="en-AU" sz="2400" dirty="0" smtClean="0">
                <a:latin typeface="Calibri" panose="020F0502020204030204" pitchFamily="34" charset="0"/>
                <a:ea typeface="Calibri" panose="020F0502020204030204" pitchFamily="34" charset="0"/>
                <a:cs typeface="Times New Roman" panose="02020603050405020304" pitchFamily="18" charset="0"/>
              </a:rPr>
              <a:t>happened - </a:t>
            </a:r>
            <a:r>
              <a:rPr lang="en-AU" sz="2400" dirty="0">
                <a:latin typeface="Calibri" panose="020F0502020204030204" pitchFamily="34" charset="0"/>
                <a:ea typeface="Calibri" panose="020F0502020204030204" pitchFamily="34" charset="0"/>
                <a:cs typeface="Times New Roman" panose="02020603050405020304" pitchFamily="18" charset="0"/>
              </a:rPr>
              <a:t>not staying in the anger.</a:t>
            </a:r>
          </a:p>
          <a:p>
            <a:pPr>
              <a:lnSpc>
                <a:spcPct val="107000"/>
              </a:lnSpc>
              <a:spcAft>
                <a:spcPts val="800"/>
              </a:spcAft>
            </a:pPr>
            <a:r>
              <a:rPr lang="en-AU" sz="2400" dirty="0" smtClean="0">
                <a:latin typeface="Calibri" panose="020F0502020204030204" pitchFamily="34" charset="0"/>
                <a:ea typeface="Calibri" panose="020F0502020204030204" pitchFamily="34" charset="0"/>
                <a:cs typeface="Times New Roman" panose="02020603050405020304" pitchFamily="18" charset="0"/>
              </a:rPr>
              <a:t>They’re about supporting </a:t>
            </a:r>
            <a:r>
              <a:rPr lang="en-AU" sz="2400" dirty="0">
                <a:latin typeface="Calibri" panose="020F0502020204030204" pitchFamily="34" charset="0"/>
                <a:ea typeface="Calibri" panose="020F0502020204030204" pitchFamily="34" charset="0"/>
                <a:cs typeface="Times New Roman" panose="02020603050405020304" pitchFamily="18" charset="0"/>
              </a:rPr>
              <a:t>students to </a:t>
            </a:r>
            <a:r>
              <a:rPr lang="en-AU" sz="2400" dirty="0" smtClean="0">
                <a:latin typeface="Calibri" panose="020F0502020204030204" pitchFamily="34" charset="0"/>
                <a:ea typeface="Calibri" panose="020F0502020204030204" pitchFamily="34" charset="0"/>
                <a:cs typeface="Times New Roman" panose="02020603050405020304" pitchFamily="18" charset="0"/>
              </a:rPr>
              <a:t>problem solve </a:t>
            </a:r>
            <a:r>
              <a:rPr lang="en-AU" sz="2400" dirty="0">
                <a:latin typeface="Calibri" panose="020F0502020204030204" pitchFamily="34" charset="0"/>
                <a:ea typeface="Calibri" panose="020F0502020204030204" pitchFamily="34" charset="0"/>
                <a:cs typeface="Times New Roman" panose="02020603050405020304" pitchFamily="18" charset="0"/>
              </a:rPr>
              <a:t>and make plans for the future with </a:t>
            </a:r>
            <a:r>
              <a:rPr lang="en-AU" sz="2400" dirty="0" smtClean="0">
                <a:latin typeface="Calibri" panose="020F0502020204030204" pitchFamily="34" charset="0"/>
                <a:ea typeface="Calibri" panose="020F0502020204030204" pitchFamily="34" charset="0"/>
                <a:cs typeface="Times New Roman" panose="02020603050405020304" pitchFamily="18" charset="0"/>
              </a:rPr>
              <a:t>an emphasis </a:t>
            </a:r>
            <a:r>
              <a:rPr lang="en-AU" sz="2400" dirty="0">
                <a:latin typeface="Calibri" panose="020F0502020204030204" pitchFamily="34" charset="0"/>
                <a:ea typeface="Calibri" panose="020F0502020204030204" pitchFamily="34" charset="0"/>
                <a:cs typeface="Times New Roman" panose="02020603050405020304" pitchFamily="18" charset="0"/>
              </a:rPr>
              <a:t>on support and repairing harm.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39583" y1="7309" x2="39583" y2="7309"/>
                        <a14:backgroundMark x1="25833" y1="80731" x2="25833" y2="80731"/>
                        <a14:backgroundMark x1="27292" y1="91362" x2="27292" y2="91362"/>
                        <a14:backgroundMark x1="36667" y1="89369" x2="36667" y2="89369"/>
                        <a14:backgroundMark x1="36458" y1="94020" x2="36458" y2="94020"/>
                        <a14:backgroundMark x1="71042" y1="93355" x2="71042" y2="93355"/>
                        <a14:backgroundMark x1="69792" y1="95349" x2="69792" y2="95349"/>
                        <a14:backgroundMark x1="15625" y1="91694" x2="15625" y2="91694"/>
                      </a14:backgroundRemoval>
                    </a14:imgEffect>
                  </a14:imgLayer>
                </a14:imgProps>
              </a:ext>
              <a:ext uri="{28A0092B-C50C-407E-A947-70E740481C1C}">
                <a14:useLocalDpi xmlns:a14="http://schemas.microsoft.com/office/drawing/2010/main"/>
              </a:ext>
            </a:extLst>
          </a:blip>
          <a:stretch>
            <a:fillRect/>
          </a:stretch>
        </p:blipFill>
        <p:spPr>
          <a:xfrm>
            <a:off x="2952749" y="4269139"/>
            <a:ext cx="3522049" cy="2208619"/>
          </a:xfrm>
          <a:prstGeom prst="rect">
            <a:avLst/>
          </a:prstGeom>
        </p:spPr>
      </p:pic>
    </p:spTree>
    <p:extLst>
      <p:ext uri="{BB962C8B-B14F-4D97-AF65-F5344CB8AC3E}">
        <p14:creationId xmlns:p14="http://schemas.microsoft.com/office/powerpoint/2010/main" val="39439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FORMAL CIRCLES</a:t>
            </a:r>
            <a:endParaRPr lang="en-US" sz="2800" dirty="0">
              <a:latin typeface="Adobe Fan Heiti Std B" panose="020B0700000000000000" pitchFamily="34" charset="-128"/>
              <a:ea typeface="Adobe Fan Heiti Std B" panose="020B0700000000000000" pitchFamily="34" charset="-128"/>
            </a:endParaRPr>
          </a:p>
        </p:txBody>
      </p:sp>
      <p:sp>
        <p:nvSpPr>
          <p:cNvPr id="3" name="Rectangle 2"/>
          <p:cNvSpPr/>
          <p:nvPr/>
        </p:nvSpPr>
        <p:spPr>
          <a:xfrm>
            <a:off x="313257" y="2759825"/>
            <a:ext cx="5430318" cy="3268908"/>
          </a:xfrm>
          <a:prstGeom prst="rect">
            <a:avLst/>
          </a:prstGeom>
        </p:spPr>
        <p:txBody>
          <a:bodyPr wrap="square">
            <a:spAutoFit/>
          </a:bodyPr>
          <a:lstStyle/>
          <a:p>
            <a:pPr marL="457200" indent="-457200">
              <a:lnSpc>
                <a:spcPct val="107000"/>
              </a:lnSpc>
              <a:spcAft>
                <a:spcPts val="800"/>
              </a:spcAft>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What </a:t>
            </a:r>
            <a:r>
              <a:rPr lang="en-GB" sz="2400" dirty="0">
                <a:latin typeface="Calibri" panose="020F0502020204030204" pitchFamily="34" charset="0"/>
                <a:ea typeface="Calibri" panose="020F0502020204030204" pitchFamily="34" charset="0"/>
                <a:cs typeface="Times New Roman" panose="02020603050405020304" pitchFamily="18" charset="0"/>
              </a:rPr>
              <a:t>happened?</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What </a:t>
            </a:r>
            <a:r>
              <a:rPr lang="en-GB" sz="2400" dirty="0">
                <a:latin typeface="Calibri" panose="020F0502020204030204" pitchFamily="34" charset="0"/>
                <a:ea typeface="Calibri" panose="020F0502020204030204" pitchFamily="34" charset="0"/>
                <a:cs typeface="Times New Roman" panose="02020603050405020304" pitchFamily="18" charset="0"/>
              </a:rPr>
              <a:t>were you thinking at the </a:t>
            </a:r>
            <a:r>
              <a:rPr lang="en-GB" sz="2400" dirty="0" smtClean="0">
                <a:latin typeface="Calibri" panose="020F0502020204030204" pitchFamily="34" charset="0"/>
                <a:ea typeface="Calibri" panose="020F0502020204030204" pitchFamily="34" charset="0"/>
                <a:cs typeface="Times New Roman" panose="02020603050405020304" pitchFamily="18" charset="0"/>
              </a:rPr>
              <a:t>time?</a:t>
            </a:r>
            <a:endParaRPr lang="en-AU"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What have you thought about since?</a:t>
            </a:r>
            <a:endParaRPr lang="en-AU"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Who </a:t>
            </a:r>
            <a:r>
              <a:rPr lang="en-GB" sz="2400" dirty="0">
                <a:latin typeface="Calibri" panose="020F0502020204030204" pitchFamily="34" charset="0"/>
                <a:ea typeface="Calibri" panose="020F0502020204030204" pitchFamily="34" charset="0"/>
                <a:cs typeface="Times New Roman" panose="02020603050405020304" pitchFamily="18" charset="0"/>
              </a:rPr>
              <a:t>has been affected by what you </a:t>
            </a:r>
            <a:r>
              <a:rPr lang="en-GB" sz="2400" dirty="0" smtClean="0">
                <a:latin typeface="Calibri" panose="020F0502020204030204" pitchFamily="34" charset="0"/>
                <a:ea typeface="Calibri" panose="020F0502020204030204" pitchFamily="34" charset="0"/>
                <a:cs typeface="Times New Roman" panose="02020603050405020304" pitchFamily="18" charset="0"/>
              </a:rPr>
              <a:t>did? And in what way?</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What </a:t>
            </a:r>
            <a:r>
              <a:rPr lang="en-GB" sz="2400" dirty="0">
                <a:latin typeface="Calibri" panose="020F0502020204030204" pitchFamily="34" charset="0"/>
                <a:ea typeface="Calibri" panose="020F0502020204030204" pitchFamily="34" charset="0"/>
                <a:cs typeface="Times New Roman" panose="02020603050405020304" pitchFamily="18" charset="0"/>
              </a:rPr>
              <a:t>do you think you need to do to make things right?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4142" y1="14891" x2="4142" y2="14891"/>
                        <a14:foregroundMark x1="8673" y1="11804" x2="8673" y2="11804"/>
                        <a14:foregroundMark x1="6537" y1="8898" x2="6537" y2="8898"/>
                        <a14:foregroundMark x1="16570" y1="18039" x2="16570" y2="18039"/>
                        <a14:foregroundMark x1="21359" y1="24092" x2="21359" y2="24092"/>
                        <a14:foregroundMark x1="36440" y1="30145" x2="36440" y2="30145"/>
                        <a14:foregroundMark x1="34757" y1="40194" x2="34757" y2="40194"/>
                        <a14:foregroundMark x1="46472" y1="46005" x2="46472" y2="46005"/>
                        <a14:foregroundMark x1="67961" y1="43341" x2="67961" y2="43341"/>
                        <a14:foregroundMark x1="60583" y1="48668" x2="60583" y2="48668"/>
                        <a14:foregroundMark x1="53139" y1="54722" x2="53139" y2="54722"/>
                        <a14:foregroundMark x1="47638" y1="58111" x2="47638" y2="58111"/>
                        <a14:foregroundMark x1="55275" y1="20702" x2="55275" y2="20702"/>
                        <a14:foregroundMark x1="45955" y1="17615" x2="45955" y2="17615"/>
                        <a14:foregroundMark x1="40453" y1="21186" x2="40453" y2="21186"/>
                        <a14:foregroundMark x1="53398" y1="4843" x2="53398" y2="4843"/>
                        <a14:foregroundMark x1="69191" y1="11138" x2="69191" y2="11138"/>
                        <a14:foregroundMark x1="67249" y1="16041" x2="67249" y2="16041"/>
                        <a14:foregroundMark x1="69385" y1="21852" x2="69385" y2="21852"/>
                        <a14:foregroundMark x1="70356" y1="25847" x2="70356" y2="25847"/>
                        <a14:foregroundMark x1="80647" y1="33232" x2="80647" y2="33232"/>
                        <a14:foregroundMark x1="85890" y1="33051" x2="85890" y2="33051"/>
                        <a14:foregroundMark x1="85178" y1="21186" x2="85178" y2="21186"/>
                        <a14:foregroundMark x1="77540" y1="18039" x2="77540" y2="18039"/>
                        <a14:foregroundMark x1="76311" y1="13559" x2="76311" y2="13559"/>
                        <a14:foregroundMark x1="89709" y1="4177" x2="89709" y2="4177"/>
                        <a14:foregroundMark x1="36893" y1="6174" x2="36893" y2="6174"/>
                        <a14:foregroundMark x1="34757" y1="14467" x2="34757" y2="14467"/>
                        <a14:foregroundMark x1="26602" y1="17373" x2="26602" y2="17373"/>
                        <a14:foregroundMark x1="21359" y1="18705" x2="21359" y2="18705"/>
                        <a14:foregroundMark x1="19223" y1="33051" x2="19223" y2="33051"/>
                        <a14:foregroundMark x1="29709" y1="44007" x2="29709" y2="44007"/>
                        <a14:foregroundMark x1="23042" y1="41283" x2="23042" y2="41283"/>
                        <a14:foregroundMark x1="10809" y1="28329" x2="10809" y2="28329"/>
                        <a14:foregroundMark x1="76828" y1="68584" x2="76828" y2="68584"/>
                        <a14:foregroundMark x1="64142" y1="34140" x2="64142" y2="34140"/>
                        <a14:foregroundMark x1="44790" y1="27663" x2="44790" y2="27663"/>
                        <a14:foregroundMark x1="35469" y1="24758" x2="35469" y2="24758"/>
                        <a14:foregroundMark x1="10097" y1="5266" x2="10097" y2="5266"/>
                        <a14:foregroundMark x1="9385" y1="19855" x2="9385" y2="19855"/>
                        <a14:foregroundMark x1="21100" y1="13378" x2="21100" y2="13378"/>
                        <a14:foregroundMark x1="25631" y1="11804" x2="25631" y2="11804"/>
                        <a14:foregroundMark x1="30680" y1="10654" x2="30680" y2="10654"/>
                        <a14:foregroundMark x1="45502" y1="11562" x2="45502" y2="11562"/>
                        <a14:foregroundMark x1="47896" y1="9746" x2="47896" y2="9746"/>
                        <a14:foregroundMark x1="58382" y1="12470" x2="58382" y2="12470"/>
                        <a14:foregroundMark x1="53851" y1="13136" x2="53851" y2="13136"/>
                        <a14:foregroundMark x1="51456" y1="9988" x2="51456" y2="9988"/>
                        <a14:foregroundMark x1="79417" y1="5266" x2="79417" y2="5266"/>
                        <a14:foregroundMark x1="77282" y1="8414" x2="77282" y2="8414"/>
                        <a14:foregroundMark x1="82524" y1="9564" x2="82524" y2="9564"/>
                        <a14:foregroundMark x1="89709" y1="13136" x2="89709" y2="13136"/>
                        <a14:foregroundMark x1="93074" y1="17131" x2="93074" y2="17131"/>
                        <a14:foregroundMark x1="97605" y1="21610" x2="97605" y2="21610"/>
                        <a14:foregroundMark x1="91133" y1="22942" x2="91133" y2="22942"/>
                        <a14:foregroundMark x1="88997" y1="27906" x2="88997" y2="27906"/>
                        <a14:foregroundMark x1="83754" y1="25666" x2="83754" y2="25666"/>
                        <a14:foregroundMark x1="80388" y1="24334" x2="80388" y2="24334"/>
                        <a14:foregroundMark x1="39741" y1="6840" x2="39741" y2="6840"/>
                        <a14:foregroundMark x1="65566" y1="4600" x2="65566" y2="4600"/>
                        <a14:foregroundMark x1="62201" y1="9080" x2="62201" y2="9080"/>
                        <a14:foregroundMark x1="60324" y1="13559" x2="60324" y2="13559"/>
                        <a14:foregroundMark x1="63689" y1="23668" x2="63689" y2="23668"/>
                        <a14:foregroundMark x1="60583" y1="26755" x2="60583" y2="26755"/>
                        <a14:foregroundMark x1="53139" y1="28329" x2="53139" y2="28329"/>
                        <a14:foregroundMark x1="52880" y1="31901" x2="52880" y2="31901"/>
                        <a14:foregroundMark x1="26343" y1="33232" x2="26343" y2="33232"/>
                        <a14:foregroundMark x1="17282" y1="26574" x2="17282" y2="26574"/>
                        <a14:foregroundMark x1="14434" y1="22760" x2="14434" y2="22760"/>
                        <a14:foregroundMark x1="17735" y1="8414" x2="17735" y2="8414"/>
                        <a14:foregroundMark x1="15405" y1="4843" x2="15405" y2="4843"/>
                        <a14:foregroundMark x1="46472" y1="39770" x2="46472" y2="39770"/>
                        <a14:foregroundMark x1="37152" y1="42191" x2="37152" y2="42191"/>
                        <a14:foregroundMark x1="29968" y1="36864" x2="29968" y2="36864"/>
                        <a14:foregroundMark x1="43107" y1="34383" x2="43107" y2="34383"/>
                        <a14:foregroundMark x1="48608" y1="34625" x2="48608" y2="34625"/>
                        <a14:foregroundMark x1="41942" y1="51392" x2="41942" y2="51392"/>
                        <a14:foregroundMark x1="80906" y1="18281" x2="80906" y2="18281"/>
                        <a14:foregroundMark x1="92816" y1="5993" x2="92816" y2="5993"/>
                        <a14:foregroundMark x1="76311" y1="39528" x2="76311" y2="39528"/>
                        <a14:foregroundMark x1="56505" y1="37712" x2="56505" y2="37712"/>
                        <a14:foregroundMark x1="38317" y1="7990" x2="38317" y2="7990"/>
                        <a14:foregroundMark x1="37605" y1="9322" x2="37605" y2="9322"/>
                        <a14:foregroundMark x1="35210" y1="9746" x2="35210" y2="9746"/>
                        <a14:foregroundMark x1="60777" y1="12470" x2="60777" y2="12470"/>
                        <a14:foregroundMark x1="39029" y1="17373" x2="39029" y2="17373"/>
                        <a14:foregroundMark x1="25437" y1="24516" x2="25437" y2="24516"/>
                        <a14:foregroundMark x1="54822" y1="41283" x2="54822" y2="41283"/>
                        <a14:foregroundMark x1="73722" y1="42433" x2="73722" y2="42433"/>
                        <a14:foregroundMark x1="41942" y1="14709" x2="41942" y2="14709"/>
                        <a14:foregroundMark x1="91650" y1="12893" x2="91650" y2="12893"/>
                      </a14:backgroundRemoval>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876925" y="2842808"/>
            <a:ext cx="2981325" cy="3185925"/>
          </a:xfrm>
          <a:prstGeom prst="rect">
            <a:avLst/>
          </a:prstGeom>
        </p:spPr>
      </p:pic>
      <p:sp>
        <p:nvSpPr>
          <p:cNvPr id="5" name="Rectangle 4"/>
          <p:cNvSpPr/>
          <p:nvPr/>
        </p:nvSpPr>
        <p:spPr>
          <a:xfrm>
            <a:off x="457659" y="2079020"/>
            <a:ext cx="5721759" cy="470000"/>
          </a:xfrm>
          <a:prstGeom prst="rect">
            <a:avLst/>
          </a:prstGeom>
        </p:spPr>
        <p:txBody>
          <a:bodyPr wrap="none">
            <a:spAutoFit/>
          </a:bodyPr>
          <a:lstStyle/>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Here are some examples of questions asked.</a:t>
            </a:r>
          </a:p>
        </p:txBody>
      </p:sp>
    </p:spTree>
    <p:extLst>
      <p:ext uri="{BB962C8B-B14F-4D97-AF65-F5344CB8AC3E}">
        <p14:creationId xmlns:p14="http://schemas.microsoft.com/office/powerpoint/2010/main" val="85697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INFORMAL CIRCLES</a:t>
            </a:r>
            <a:endParaRPr lang="en-US" sz="2800" dirty="0">
              <a:latin typeface="Adobe Fan Heiti Std B" panose="020B0700000000000000" pitchFamily="34" charset="-128"/>
              <a:ea typeface="Adobe Fan Heiti Std B" panose="020B0700000000000000" pitchFamily="34" charset="-128"/>
            </a:endParaRPr>
          </a:p>
        </p:txBody>
      </p:sp>
      <p:sp>
        <p:nvSpPr>
          <p:cNvPr id="3" name="Rectangle 2"/>
          <p:cNvSpPr/>
          <p:nvPr/>
        </p:nvSpPr>
        <p:spPr>
          <a:xfrm>
            <a:off x="750431" y="2335858"/>
            <a:ext cx="7620485" cy="2565959"/>
          </a:xfrm>
          <a:prstGeom prst="rect">
            <a:avLst/>
          </a:prstGeom>
        </p:spPr>
        <p:txBody>
          <a:bodyPr wrap="square">
            <a:spAutoFit/>
          </a:bodyPr>
          <a:lstStyle/>
          <a:p>
            <a:pPr>
              <a:lnSpc>
                <a:spcPct val="107000"/>
              </a:lnSpc>
              <a:spcAft>
                <a:spcPts val="800"/>
              </a:spcAft>
            </a:pPr>
            <a:r>
              <a:rPr lang="en-AU" sz="2400" dirty="0" smtClean="0">
                <a:latin typeface="Calibri" panose="020F0502020204030204" pitchFamily="34" charset="0"/>
                <a:ea typeface="Calibri" panose="020F0502020204030204" pitchFamily="34" charset="0"/>
                <a:cs typeface="Times New Roman" panose="02020603050405020304" pitchFamily="18" charset="0"/>
              </a:rPr>
              <a:t>Informal Circles are smaller and </a:t>
            </a:r>
            <a:r>
              <a:rPr lang="en-AU" sz="2400" dirty="0">
                <a:latin typeface="Calibri" panose="020F0502020204030204" pitchFamily="34" charset="0"/>
                <a:ea typeface="Calibri" panose="020F0502020204030204" pitchFamily="34" charset="0"/>
                <a:cs typeface="Times New Roman" panose="02020603050405020304" pitchFamily="18" charset="0"/>
              </a:rPr>
              <a:t>usually consist of students </a:t>
            </a:r>
            <a:r>
              <a:rPr lang="en-AU" sz="2400" dirty="0" smtClean="0">
                <a:latin typeface="Calibri" panose="020F0502020204030204" pitchFamily="34" charset="0"/>
                <a:ea typeface="Calibri" panose="020F0502020204030204" pitchFamily="34" charset="0"/>
                <a:cs typeface="Times New Roman" panose="02020603050405020304" pitchFamily="18" charset="0"/>
              </a:rPr>
              <a:t>and/or </a:t>
            </a:r>
            <a:r>
              <a:rPr lang="en-AU" sz="2400" dirty="0">
                <a:latin typeface="Calibri" panose="020F0502020204030204" pitchFamily="34" charset="0"/>
                <a:ea typeface="Calibri" panose="020F0502020204030204" pitchFamily="34" charset="0"/>
                <a:cs typeface="Times New Roman" panose="02020603050405020304" pitchFamily="18" charset="0"/>
              </a:rPr>
              <a:t>parents with facilitators and </a:t>
            </a:r>
            <a:r>
              <a:rPr lang="en-AU" sz="2400" dirty="0" smtClean="0">
                <a:latin typeface="Calibri" panose="020F0502020204030204" pitchFamily="34" charset="0"/>
                <a:ea typeface="Calibri" panose="020F0502020204030204" pitchFamily="34" charset="0"/>
                <a:cs typeface="Times New Roman" panose="02020603050405020304" pitchFamily="18" charset="0"/>
              </a:rPr>
              <a:t>AEOS. They are based </a:t>
            </a:r>
            <a:r>
              <a:rPr lang="en-AU" sz="2400" dirty="0">
                <a:latin typeface="Calibri" panose="020F0502020204030204" pitchFamily="34" charset="0"/>
                <a:ea typeface="Calibri" panose="020F0502020204030204" pitchFamily="34" charset="0"/>
                <a:cs typeface="Times New Roman" panose="02020603050405020304" pitchFamily="18" charset="0"/>
              </a:rPr>
              <a:t>on the </a:t>
            </a:r>
            <a:r>
              <a:rPr lang="en-AU" sz="2400" dirty="0" smtClean="0">
                <a:latin typeface="Calibri" panose="020F0502020204030204" pitchFamily="34" charset="0"/>
                <a:ea typeface="Calibri" panose="020F0502020204030204" pitchFamily="34" charset="0"/>
                <a:cs typeface="Times New Roman" panose="02020603050405020304" pitchFamily="18" charset="0"/>
              </a:rPr>
              <a:t>questions covered in the previous slide.</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Students formulate plans and agree to move forward with written plans put into place and signed. All students identify support people to check in with them.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37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black">
          <a:xfrm>
            <a:off x="750431" y="602815"/>
            <a:ext cx="7221474" cy="1068570"/>
          </a:xfrm>
          <a:prstGeom prst="rect">
            <a:avLst/>
          </a:prstGeom>
        </p:spPr>
        <p:txBody>
          <a:bodyPr vert="horz" lIns="91440" tIns="45720" rIns="91440" bIns="45720" rtlCol="0" anchor="ctr">
            <a:normAutofit/>
          </a:bodyPr>
          <a:lstStyle>
            <a:lvl1pPr algn="l" defTabSz="685800" rtl="0" eaLnBrk="1" latinLnBrk="0" hangingPunct="1">
              <a:lnSpc>
                <a:spcPct val="95000"/>
              </a:lnSpc>
              <a:spcBef>
                <a:spcPct val="0"/>
              </a:spcBef>
              <a:buNone/>
              <a:defRPr sz="2250" kern="1200">
                <a:solidFill>
                  <a:schemeClr val="bg1"/>
                </a:solidFill>
                <a:latin typeface="+mj-lt"/>
                <a:ea typeface="+mj-ea"/>
                <a:cs typeface="+mj-cs"/>
              </a:defRPr>
            </a:lvl1pPr>
          </a:lstStyle>
          <a:p>
            <a:pPr algn="ctr"/>
            <a:r>
              <a:rPr lang="en-US" sz="2800" dirty="0" smtClean="0">
                <a:latin typeface="Adobe Fan Heiti Std B" panose="020B0700000000000000" pitchFamily="34" charset="-128"/>
                <a:ea typeface="Adobe Fan Heiti Std B" panose="020B0700000000000000" pitchFamily="34" charset="-128"/>
              </a:rPr>
              <a:t>SUPPORT CIRCLES</a:t>
            </a:r>
            <a:endParaRPr lang="en-US" sz="2800" dirty="0">
              <a:latin typeface="Adobe Fan Heiti Std B" panose="020B0700000000000000" pitchFamily="34" charset="-128"/>
              <a:ea typeface="Adobe Fan Heiti Std B" panose="020B0700000000000000" pitchFamily="34" charset="-128"/>
            </a:endParaRPr>
          </a:p>
        </p:txBody>
      </p:sp>
      <p:sp>
        <p:nvSpPr>
          <p:cNvPr id="2" name="Rectangle 1"/>
          <p:cNvSpPr/>
          <p:nvPr/>
        </p:nvSpPr>
        <p:spPr>
          <a:xfrm>
            <a:off x="588506" y="2304401"/>
            <a:ext cx="7850644" cy="2961132"/>
          </a:xfrm>
          <a:prstGeom prst="rect">
            <a:avLst/>
          </a:prstGeom>
        </p:spPr>
        <p:txBody>
          <a:bodyPr wrap="square">
            <a:spAutoFit/>
          </a:bodyPr>
          <a:lstStyle/>
          <a:p>
            <a:pPr>
              <a:lnSpc>
                <a:spcPct val="107000"/>
              </a:lnSpc>
              <a:spcAft>
                <a:spcPts val="800"/>
              </a:spcAft>
            </a:pPr>
            <a:r>
              <a:rPr lang="en-AU" sz="2400" dirty="0" smtClean="0">
                <a:latin typeface="Calibri" panose="020F0502020204030204" pitchFamily="34" charset="0"/>
                <a:ea typeface="Calibri" panose="020F0502020204030204" pitchFamily="34" charset="0"/>
                <a:cs typeface="Times New Roman" panose="02020603050405020304" pitchFamily="18" charset="0"/>
              </a:rPr>
              <a:t>Support Circles occur if </a:t>
            </a:r>
            <a:r>
              <a:rPr lang="en-AU" sz="2400" dirty="0">
                <a:latin typeface="Calibri" panose="020F0502020204030204" pitchFamily="34" charset="0"/>
                <a:ea typeface="Calibri" panose="020F0502020204030204" pitchFamily="34" charset="0"/>
                <a:cs typeface="Times New Roman" panose="02020603050405020304" pitchFamily="18" charset="0"/>
              </a:rPr>
              <a:t>there is a raised concern with a student. Teachers, </a:t>
            </a:r>
            <a:r>
              <a:rPr lang="en-AU" sz="2400" dirty="0" smtClean="0">
                <a:latin typeface="Calibri" panose="020F0502020204030204" pitchFamily="34" charset="0"/>
                <a:ea typeface="Calibri" panose="020F0502020204030204" pitchFamily="34" charset="0"/>
                <a:cs typeface="Times New Roman" panose="02020603050405020304" pitchFamily="18" charset="0"/>
              </a:rPr>
              <a:t>parents </a:t>
            </a:r>
            <a:r>
              <a:rPr lang="en-AU" sz="2400" dirty="0">
                <a:latin typeface="Calibri" panose="020F0502020204030204" pitchFamily="34" charset="0"/>
                <a:ea typeface="Calibri" panose="020F0502020204030204" pitchFamily="34" charset="0"/>
                <a:cs typeface="Times New Roman" panose="02020603050405020304" pitchFamily="18" charset="0"/>
              </a:rPr>
              <a:t>and support </a:t>
            </a:r>
            <a:r>
              <a:rPr lang="en-AU" sz="2400" dirty="0" smtClean="0">
                <a:latin typeface="Calibri" panose="020F0502020204030204" pitchFamily="34" charset="0"/>
                <a:ea typeface="Calibri" panose="020F0502020204030204" pitchFamily="34" charset="0"/>
                <a:cs typeface="Times New Roman" panose="02020603050405020304" pitchFamily="18" charset="0"/>
              </a:rPr>
              <a:t>such </a:t>
            </a:r>
            <a:r>
              <a:rPr lang="en-AU" sz="2400" dirty="0">
                <a:latin typeface="Calibri" panose="020F0502020204030204" pitchFamily="34" charset="0"/>
                <a:ea typeface="Calibri" panose="020F0502020204030204" pitchFamily="34" charset="0"/>
                <a:cs typeface="Times New Roman" panose="02020603050405020304" pitchFamily="18" charset="0"/>
              </a:rPr>
              <a:t>as </a:t>
            </a:r>
            <a:r>
              <a:rPr lang="en-AU" sz="2400" dirty="0" smtClean="0">
                <a:latin typeface="Calibri" panose="020F0502020204030204" pitchFamily="34" charset="0"/>
                <a:ea typeface="Calibri" panose="020F0502020204030204" pitchFamily="34" charset="0"/>
                <a:cs typeface="Times New Roman" panose="02020603050405020304" pitchFamily="18" charset="0"/>
              </a:rPr>
              <a:t>AEO’s </a:t>
            </a:r>
            <a:r>
              <a:rPr lang="en-AU" sz="2400" dirty="0">
                <a:latin typeface="Calibri" panose="020F0502020204030204" pitchFamily="34" charset="0"/>
                <a:ea typeface="Calibri" panose="020F0502020204030204" pitchFamily="34" charset="0"/>
                <a:cs typeface="Times New Roman" panose="02020603050405020304" pitchFamily="18" charset="0"/>
              </a:rPr>
              <a:t>Learning Centre staff come together with a circle convenor to:</a:t>
            </a:r>
          </a:p>
          <a:p>
            <a:pPr marL="342900" lvl="0" indent="-342900">
              <a:lnSpc>
                <a:spcPct val="107000"/>
              </a:lnSpc>
              <a:spcAft>
                <a:spcPts val="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Explore the issues.</a:t>
            </a:r>
          </a:p>
          <a:p>
            <a:pPr marL="342900" lvl="0" indent="-342900">
              <a:lnSpc>
                <a:spcPct val="107000"/>
              </a:lnSpc>
              <a:spcAft>
                <a:spcPts val="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Formulate agreed upon plans or referrals.</a:t>
            </a:r>
          </a:p>
          <a:p>
            <a:pPr marL="342900" lvl="0" indent="-342900">
              <a:lnSpc>
                <a:spcPct val="107000"/>
              </a:lnSpc>
              <a:spcAft>
                <a:spcPts val="8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Place </a:t>
            </a:r>
            <a:r>
              <a:rPr lang="en-AU" sz="2400" dirty="0" smtClean="0">
                <a:latin typeface="Calibri" panose="020F0502020204030204" pitchFamily="34" charset="0"/>
                <a:ea typeface="Calibri" panose="020F0502020204030204" pitchFamily="34" charset="0"/>
                <a:cs typeface="Times New Roman" panose="02020603050405020304" pitchFamily="18" charset="0"/>
              </a:rPr>
              <a:t>timeframes </a:t>
            </a:r>
            <a:r>
              <a:rPr lang="en-AU" sz="2400" dirty="0">
                <a:latin typeface="Calibri" panose="020F0502020204030204" pitchFamily="34" charset="0"/>
                <a:ea typeface="Calibri" panose="020F0502020204030204" pitchFamily="34" charset="0"/>
                <a:cs typeface="Times New Roman" panose="02020603050405020304" pitchFamily="18" charset="0"/>
              </a:rPr>
              <a:t>and review dates </a:t>
            </a:r>
            <a:r>
              <a:rPr lang="en-AU" sz="2400" dirty="0" smtClean="0">
                <a:latin typeface="Calibri" panose="020F0502020204030204" pitchFamily="34" charset="0"/>
                <a:ea typeface="Calibri" panose="020F0502020204030204" pitchFamily="34" charset="0"/>
                <a:cs typeface="Times New Roman" panose="02020603050405020304" pitchFamily="18" charset="0"/>
              </a:rPr>
              <a:t>in place (usually </a:t>
            </a:r>
            <a:r>
              <a:rPr lang="en-AU" sz="2400" dirty="0">
                <a:latin typeface="Calibri" panose="020F0502020204030204" pitchFamily="34" charset="0"/>
                <a:ea typeface="Calibri" panose="020F0502020204030204" pitchFamily="34" charset="0"/>
                <a:cs typeface="Times New Roman" panose="02020603050405020304" pitchFamily="18" charset="0"/>
              </a:rPr>
              <a:t>5 weeks</a:t>
            </a:r>
            <a:r>
              <a:rPr lang="en-AU" sz="2400" dirty="0" smtClean="0">
                <a:latin typeface="Calibri" panose="020F0502020204030204" pitchFamily="34" charset="0"/>
                <a:ea typeface="Calibri" panose="020F0502020204030204" pitchFamily="34" charset="0"/>
                <a:cs typeface="Times New Roman" panose="02020603050405020304" pitchFamily="18" charset="0"/>
              </a:rPr>
              <a: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62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96007" y="1969685"/>
            <a:ext cx="8158924" cy="4514242"/>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55469" y="4443180"/>
              <a:ext cx="3724101" cy="1109722"/>
            </p14:xfrm>
          </p:contentPart>
        </mc:Choice>
        <mc:Fallback xmlns="">
          <p:pic>
            <p:nvPicPr>
              <p:cNvPr id="5" name="Ink 4"/>
              <p:cNvPicPr/>
              <p:nvPr/>
            </p:nvPicPr>
            <p:blipFill>
              <a:blip r:embed="rId4"/>
              <a:stretch>
                <a:fillRect/>
              </a:stretch>
            </p:blipFill>
            <p:spPr>
              <a:xfrm>
                <a:off x="1117310" y="4405025"/>
                <a:ext cx="3800419" cy="1186031"/>
              </a:xfrm>
              <a:prstGeom prst="rect">
                <a:avLst/>
              </a:prstGeom>
            </p:spPr>
          </p:pic>
        </mc:Fallback>
      </mc:AlternateContent>
      <p:sp>
        <p:nvSpPr>
          <p:cNvPr id="6" name="Content Placeholder 1"/>
          <p:cNvSpPr txBox="1">
            <a:spLocks/>
          </p:cNvSpPr>
          <p:nvPr/>
        </p:nvSpPr>
        <p:spPr>
          <a:xfrm>
            <a:off x="0" y="1201103"/>
            <a:ext cx="9144000" cy="768582"/>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a:lstStyle>
          <a:p>
            <a:pPr marL="0" indent="0" algn="ctr">
              <a:buFont typeface="Wingdings" panose="05000000000000000000" pitchFamily="2" charset="2"/>
              <a:buNone/>
            </a:pPr>
            <a:r>
              <a:rPr lang="en-AU" sz="2400" dirty="0" smtClean="0">
                <a:solidFill>
                  <a:schemeClr val="bg1"/>
                </a:solidFill>
              </a:rPr>
              <a:t>Step 2</a:t>
            </a:r>
            <a:r>
              <a:rPr lang="en-AU" sz="2400" b="1" dirty="0" smtClean="0">
                <a:solidFill>
                  <a:schemeClr val="bg1"/>
                </a:solidFill>
              </a:rPr>
              <a:t>: </a:t>
            </a:r>
            <a:r>
              <a:rPr lang="en-AU" sz="2400" dirty="0" smtClean="0">
                <a:solidFill>
                  <a:schemeClr val="bg1"/>
                </a:solidFill>
              </a:rPr>
              <a:t>Hover over </a:t>
            </a:r>
            <a:r>
              <a:rPr lang="en-AU" sz="2400" b="1" dirty="0" smtClean="0">
                <a:solidFill>
                  <a:schemeClr val="bg1"/>
                </a:solidFill>
              </a:rPr>
              <a:t>Stage 4</a:t>
            </a:r>
            <a:r>
              <a:rPr lang="en-AU" sz="2400" dirty="0" smtClean="0">
                <a:solidFill>
                  <a:schemeClr val="bg1"/>
                </a:solidFill>
              </a:rPr>
              <a:t> and then click on the student’s year</a:t>
            </a:r>
          </a:p>
          <a:p>
            <a:pPr marL="0" indent="0" algn="ctr">
              <a:buFont typeface="Wingdings" panose="05000000000000000000" pitchFamily="2" charset="2"/>
              <a:buNone/>
            </a:pPr>
            <a:endParaRPr lang="en-AU" sz="2400" dirty="0" smtClean="0">
              <a:solidFill>
                <a:schemeClr val="bg1"/>
              </a:solidFill>
            </a:endParaRPr>
          </a:p>
        </p:txBody>
      </p:sp>
      <p:sp>
        <p:nvSpPr>
          <p:cNvPr id="7" name="Title 1"/>
          <p:cNvSpPr>
            <a:spLocks noGrp="1"/>
          </p:cNvSpPr>
          <p:nvPr>
            <p:ph type="title"/>
          </p:nvPr>
        </p:nvSpPr>
        <p:spPr>
          <a:xfrm>
            <a:off x="0" y="335706"/>
            <a:ext cx="9144000"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STUDENT ASSESSMENTS ON THE SCHOOL WEBSITE</a:t>
            </a:r>
            <a:endParaRPr lang="en-US" sz="2800"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1185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40079" y="1936863"/>
            <a:ext cx="8197400" cy="4713319"/>
          </a:xfrm>
          <a:prstGeom prst="rect">
            <a:avLst/>
          </a:prstGeom>
          <a:ln>
            <a:noFill/>
          </a:ln>
          <a:effectLst>
            <a:outerShdw blurRad="190500" algn="tl" rotWithShape="0">
              <a:srgbClr val="000000">
                <a:alpha val="70000"/>
              </a:srgbClr>
            </a:outerShdw>
          </a:effectLst>
        </p:spPr>
      </p:pic>
      <p:sp>
        <p:nvSpPr>
          <p:cNvPr id="5" name="Content Placeholder 1"/>
          <p:cNvSpPr txBox="1">
            <a:spLocks/>
          </p:cNvSpPr>
          <p:nvPr/>
        </p:nvSpPr>
        <p:spPr>
          <a:xfrm>
            <a:off x="0" y="1168281"/>
            <a:ext cx="9144000" cy="768582"/>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a:lstStyle>
          <a:p>
            <a:pPr marL="0" indent="0" algn="ctr">
              <a:buFont typeface="Wingdings" panose="05000000000000000000" pitchFamily="2" charset="2"/>
              <a:buNone/>
            </a:pPr>
            <a:r>
              <a:rPr lang="en-AU" sz="2400" dirty="0" smtClean="0">
                <a:solidFill>
                  <a:schemeClr val="bg1"/>
                </a:solidFill>
              </a:rPr>
              <a:t>Here you’ll find the Assessment Schedule for your child’s year group</a:t>
            </a:r>
          </a:p>
        </p:txBody>
      </p:sp>
      <p:sp>
        <p:nvSpPr>
          <p:cNvPr id="6" name="Title 1"/>
          <p:cNvSpPr>
            <a:spLocks noGrp="1"/>
          </p:cNvSpPr>
          <p:nvPr>
            <p:ph type="title"/>
          </p:nvPr>
        </p:nvSpPr>
        <p:spPr>
          <a:xfrm>
            <a:off x="0" y="335706"/>
            <a:ext cx="9144000"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STUDENT ASSESSMENTS ON THE SCHOOL WEBSITE</a:t>
            </a:r>
            <a:endParaRPr lang="en-US" sz="2800"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17841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50431" y="583955"/>
            <a:ext cx="7221474"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EQUIPMENT</a:t>
            </a:r>
            <a:endParaRPr lang="en-US" sz="2800" dirty="0">
              <a:latin typeface="Adobe Fan Heiti Std B" panose="020B0700000000000000" pitchFamily="34" charset="-128"/>
              <a:ea typeface="Adobe Fan Heiti Std B" panose="020B0700000000000000" pitchFamily="34" charset="-128"/>
            </a:endParaRPr>
          </a:p>
        </p:txBody>
      </p:sp>
      <p:sp>
        <p:nvSpPr>
          <p:cNvPr id="8" name="TextBox 7"/>
          <p:cNvSpPr txBox="1"/>
          <p:nvPr/>
        </p:nvSpPr>
        <p:spPr>
          <a:xfrm>
            <a:off x="307650" y="1994790"/>
            <a:ext cx="8371814" cy="1569660"/>
          </a:xfrm>
          <a:prstGeom prst="rect">
            <a:avLst/>
          </a:prstGeom>
          <a:noFill/>
        </p:spPr>
        <p:txBody>
          <a:bodyPr wrap="square" rtlCol="0">
            <a:spAutoFit/>
          </a:bodyPr>
          <a:lstStyle/>
          <a:p>
            <a:r>
              <a:rPr lang="en-AU" sz="2400" dirty="0"/>
              <a:t>It is essential that </a:t>
            </a:r>
            <a:r>
              <a:rPr lang="en-AU" sz="2400" dirty="0" smtClean="0"/>
              <a:t>students </a:t>
            </a:r>
            <a:r>
              <a:rPr lang="en-AU" sz="2400" dirty="0"/>
              <a:t>are coming </a:t>
            </a:r>
            <a:r>
              <a:rPr lang="en-AU" sz="2400" dirty="0" smtClean="0"/>
              <a:t>prepared </a:t>
            </a:r>
            <a:r>
              <a:rPr lang="en-AU" sz="2400" dirty="0"/>
              <a:t>for their classes every day by bringing </a:t>
            </a:r>
            <a:r>
              <a:rPr lang="en-AU" sz="2400" dirty="0" smtClean="0"/>
              <a:t>their </a:t>
            </a:r>
            <a:r>
              <a:rPr lang="en-AU" sz="2400" dirty="0"/>
              <a:t>correct equipment. </a:t>
            </a:r>
            <a:r>
              <a:rPr lang="en-AU" sz="2400" dirty="0" smtClean="0"/>
              <a:t>Correct </a:t>
            </a:r>
            <a:r>
              <a:rPr lang="en-AU" sz="2400" dirty="0"/>
              <a:t>equipment includes:</a:t>
            </a:r>
          </a:p>
          <a:p>
            <a:pPr lvl="0"/>
            <a:endParaRPr lang="en-AU" sz="2400" dirty="0" smtClean="0"/>
          </a:p>
        </p:txBody>
      </p: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ackgroundRemoval t="463" b="99306" l="1852" r="100000">
                        <a14:foregroundMark x1="15741" y1="87500" x2="15741" y2="87500"/>
                        <a14:foregroundMark x1="17361" y1="13657" x2="17361" y2="13657"/>
                        <a14:foregroundMark x1="20602" y1="17361" x2="20602" y2="17361"/>
                        <a14:foregroundMark x1="47222" y1="6944" x2="47222" y2="6944"/>
                        <a14:foregroundMark x1="55324" y1="17593" x2="55324" y2="17593"/>
                        <a14:foregroundMark x1="63426" y1="16667" x2="63426" y2="16667"/>
                        <a14:foregroundMark x1="13194" y1="72685" x2="13194" y2="72685"/>
                        <a14:foregroundMark x1="11111" y1="73380" x2="11111" y2="73380"/>
                        <a14:backgroundMark x1="14120" y1="32639" x2="14120" y2="32639"/>
                        <a14:backgroundMark x1="75231" y1="3472" x2="75231" y2="3472"/>
                        <a14:backgroundMark x1="7870" y1="43519" x2="7870" y2="43519"/>
                      </a14:backgroundRemoval>
                    </a14:imgEffect>
                  </a14:imgLayer>
                </a14:imgProps>
              </a:ext>
              <a:ext uri="{28A0092B-C50C-407E-A947-70E740481C1C}">
                <a14:useLocalDpi xmlns:a14="http://schemas.microsoft.com/office/drawing/2010/main"/>
              </a:ext>
            </a:extLst>
          </a:blip>
          <a:stretch>
            <a:fillRect/>
          </a:stretch>
        </p:blipFill>
        <p:spPr>
          <a:xfrm>
            <a:off x="6741796" y="3151812"/>
            <a:ext cx="2292975" cy="2292975"/>
          </a:xfrm>
          <a:prstGeom prst="rect">
            <a:avLst/>
          </a:prstGeom>
        </p:spPr>
      </p:pic>
      <p:pic>
        <p:nvPicPr>
          <p:cNvPr id="10" name="Picture 9"/>
          <p:cNvPicPr>
            <a:picLocks noChangeAspect="1"/>
          </p:cNvPicPr>
          <p:nvPr/>
        </p:nvPicPr>
        <p:blipFill>
          <a:blip r:embed="rId4" cstate="email">
            <a:extLst>
              <a:ext uri="{BEBA8EAE-BF5A-486C-A8C5-ECC9F3942E4B}">
                <a14:imgProps xmlns:a14="http://schemas.microsoft.com/office/drawing/2010/main">
                  <a14:imgLayer r:embed="rId5">
                    <a14:imgEffect>
                      <a14:backgroundRemoval t="0" b="89761" l="0" r="89535">
                        <a14:foregroundMark x1="15698" y1="13993" x2="15698" y2="13993"/>
                        <a14:foregroundMark x1="14535" y1="8874" x2="14535" y2="8874"/>
                        <a14:foregroundMark x1="51163" y1="1706" x2="51163" y2="1706"/>
                        <a14:foregroundMark x1="51163" y1="3754" x2="51163" y2="3754"/>
                        <a14:foregroundMark x1="69767" y1="8191" x2="69767" y2="8191"/>
                        <a14:foregroundMark x1="69767" y1="4778" x2="69767" y2="4778"/>
                        <a14:foregroundMark x1="84302" y1="15358" x2="84302" y2="15358"/>
                        <a14:foregroundMark x1="84884" y1="9556" x2="84884" y2="9556"/>
                      </a14:backgroundRemoval>
                    </a14:imgEffect>
                  </a14:imgLayer>
                </a14:imgProps>
              </a:ext>
              <a:ext uri="{28A0092B-C50C-407E-A947-70E740481C1C}">
                <a14:useLocalDpi xmlns:a14="http://schemas.microsoft.com/office/drawing/2010/main"/>
              </a:ext>
            </a:extLst>
          </a:blip>
          <a:stretch>
            <a:fillRect/>
          </a:stretch>
        </p:blipFill>
        <p:spPr>
          <a:xfrm>
            <a:off x="5343267" y="3257809"/>
            <a:ext cx="1386836" cy="2362459"/>
          </a:xfrm>
          <a:prstGeom prst="rect">
            <a:avLst/>
          </a:prstGeom>
        </p:spPr>
      </p:pic>
      <p:sp>
        <p:nvSpPr>
          <p:cNvPr id="11" name="Rectangle 10"/>
          <p:cNvSpPr/>
          <p:nvPr/>
        </p:nvSpPr>
        <p:spPr>
          <a:xfrm>
            <a:off x="-47657" y="2915545"/>
            <a:ext cx="5390924" cy="3046988"/>
          </a:xfrm>
          <a:prstGeom prst="rect">
            <a:avLst/>
          </a:prstGeom>
        </p:spPr>
        <p:txBody>
          <a:bodyPr wrap="square">
            <a:spAutoFit/>
          </a:bodyPr>
          <a:lstStyle/>
          <a:p>
            <a:pPr lvl="0"/>
            <a:endParaRPr lang="en-AU" sz="2400" dirty="0"/>
          </a:p>
          <a:p>
            <a:pPr marL="742950" lvl="1" indent="-285750">
              <a:buFont typeface="Arial" panose="020B0604020202020204" pitchFamily="34" charset="0"/>
              <a:buChar char="•"/>
            </a:pPr>
            <a:r>
              <a:rPr lang="en-AU" sz="2400" dirty="0" smtClean="0"/>
              <a:t>Books </a:t>
            </a:r>
            <a:r>
              <a:rPr lang="en-AU" sz="2400" dirty="0"/>
              <a:t>for every </a:t>
            </a:r>
            <a:r>
              <a:rPr lang="en-AU" sz="2400" dirty="0" smtClean="0"/>
              <a:t>subject.</a:t>
            </a:r>
            <a:endParaRPr lang="en-AU" sz="2400" dirty="0"/>
          </a:p>
          <a:p>
            <a:pPr marL="742950" lvl="1" indent="-285750">
              <a:buFont typeface="Arial" panose="020B0604020202020204" pitchFamily="34" charset="0"/>
              <a:buChar char="•"/>
            </a:pPr>
            <a:r>
              <a:rPr lang="en-AU" sz="2400" dirty="0"/>
              <a:t>Pencil cases with </a:t>
            </a:r>
            <a:r>
              <a:rPr lang="en-AU" sz="2400" dirty="0" smtClean="0"/>
              <a:t>pens, pencils, glue, a ruler </a:t>
            </a:r>
            <a:r>
              <a:rPr lang="en-AU" sz="2400" dirty="0"/>
              <a:t>and calculator. </a:t>
            </a:r>
          </a:p>
          <a:p>
            <a:pPr marL="742950" lvl="1" indent="-285750">
              <a:buFont typeface="Arial" panose="020B0604020202020204" pitchFamily="34" charset="0"/>
              <a:buChar char="•"/>
            </a:pPr>
            <a:r>
              <a:rPr lang="en-AU" sz="2400" dirty="0"/>
              <a:t>Shoes for Tech Mandatory subjects </a:t>
            </a:r>
          </a:p>
          <a:p>
            <a:pPr marL="742950" lvl="1" indent="-285750">
              <a:buFont typeface="Arial" panose="020B0604020202020204" pitchFamily="34" charset="0"/>
              <a:buChar char="•"/>
            </a:pPr>
            <a:r>
              <a:rPr lang="en-AU" sz="2400" dirty="0"/>
              <a:t>Any work which has been assigned for homework or assessment sheets. </a:t>
            </a:r>
          </a:p>
        </p:txBody>
      </p:sp>
    </p:spTree>
    <p:extLst>
      <p:ext uri="{BB962C8B-B14F-4D97-AF65-F5344CB8AC3E}">
        <p14:creationId xmlns:p14="http://schemas.microsoft.com/office/powerpoint/2010/main" val="356630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831" y="1920560"/>
            <a:ext cx="8665436" cy="1200329"/>
          </a:xfrm>
          <a:prstGeom prst="rect">
            <a:avLst/>
          </a:prstGeom>
          <a:noFill/>
        </p:spPr>
        <p:txBody>
          <a:bodyPr wrap="square" rtlCol="0">
            <a:spAutoFit/>
          </a:bodyPr>
          <a:lstStyle/>
          <a:p>
            <a:pPr lvl="0"/>
            <a:r>
              <a:rPr lang="en-AU" sz="2400" dirty="0" smtClean="0"/>
              <a:t>It is important that students check </a:t>
            </a:r>
            <a:r>
              <a:rPr lang="en-AU" sz="2400" dirty="0"/>
              <a:t>their timetables </a:t>
            </a:r>
            <a:r>
              <a:rPr lang="en-AU" sz="2400" dirty="0" smtClean="0"/>
              <a:t>every </a:t>
            </a:r>
            <a:r>
              <a:rPr lang="en-AU" sz="2400" dirty="0"/>
              <a:t>afternoon or night and </a:t>
            </a:r>
            <a:r>
              <a:rPr lang="en-AU" sz="2400" dirty="0" smtClean="0"/>
              <a:t>pack </a:t>
            </a:r>
            <a:r>
              <a:rPr lang="en-AU" sz="2400" dirty="0"/>
              <a:t>their </a:t>
            </a:r>
            <a:r>
              <a:rPr lang="en-AU" sz="2400" dirty="0" smtClean="0"/>
              <a:t>school bags for </a:t>
            </a:r>
            <a:r>
              <a:rPr lang="en-AU" sz="2400" dirty="0"/>
              <a:t>the following day. </a:t>
            </a:r>
            <a:endParaRPr lang="en-AU" sz="2400" dirty="0" smtClean="0"/>
          </a:p>
          <a:p>
            <a:pPr lvl="0"/>
            <a:endParaRPr lang="en-AU" sz="2400" dirty="0"/>
          </a:p>
        </p:txBody>
      </p:sp>
      <p:sp>
        <p:nvSpPr>
          <p:cNvPr id="5" name="Title 1"/>
          <p:cNvSpPr>
            <a:spLocks noGrp="1"/>
          </p:cNvSpPr>
          <p:nvPr>
            <p:ph type="title"/>
          </p:nvPr>
        </p:nvSpPr>
        <p:spPr>
          <a:xfrm>
            <a:off x="750431" y="602815"/>
            <a:ext cx="7221474"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EQUIPMENT</a:t>
            </a:r>
            <a:endParaRPr lang="en-US" sz="2800" dirty="0">
              <a:latin typeface="Adobe Fan Heiti Std B" panose="020B0700000000000000" pitchFamily="34" charset="-128"/>
              <a:ea typeface="Adobe Fan Heiti Std B" panose="020B0700000000000000" pitchFamily="34" charset="-128"/>
            </a:endParaRP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313" b="100000" l="0" r="100000">
                        <a14:backgroundMark x1="8750" y1="34063" x2="8750" y2="34063"/>
                      </a14:backgroundRemoval>
                    </a14:imgEffect>
                  </a14:imgLayer>
                </a14:imgProps>
              </a:ext>
              <a:ext uri="{28A0092B-C50C-407E-A947-70E740481C1C}">
                <a14:useLocalDpi xmlns:a14="http://schemas.microsoft.com/office/drawing/2010/main"/>
              </a:ext>
            </a:extLst>
          </a:blip>
          <a:stretch>
            <a:fillRect/>
          </a:stretch>
        </p:blipFill>
        <p:spPr>
          <a:xfrm>
            <a:off x="327067" y="3898816"/>
            <a:ext cx="2180194" cy="2180194"/>
          </a:xfrm>
          <a:prstGeom prst="rect">
            <a:avLst/>
          </a:prstGeom>
        </p:spPr>
      </p:pic>
      <p:sp>
        <p:nvSpPr>
          <p:cNvPr id="7" name="Rectangle 6"/>
          <p:cNvSpPr/>
          <p:nvPr/>
        </p:nvSpPr>
        <p:spPr>
          <a:xfrm>
            <a:off x="341831" y="2775901"/>
            <a:ext cx="8094247" cy="830997"/>
          </a:xfrm>
          <a:prstGeom prst="rect">
            <a:avLst/>
          </a:prstGeom>
        </p:spPr>
        <p:txBody>
          <a:bodyPr wrap="square">
            <a:spAutoFit/>
          </a:bodyPr>
          <a:lstStyle/>
          <a:p>
            <a:pPr lvl="0"/>
            <a:r>
              <a:rPr lang="en-AU" sz="2400" dirty="0"/>
              <a:t>Students are given </a:t>
            </a:r>
            <a:r>
              <a:rPr lang="en-AU" sz="2400" dirty="0" smtClean="0"/>
              <a:t>their </a:t>
            </a:r>
            <a:r>
              <a:rPr lang="en-AU" sz="2400" dirty="0"/>
              <a:t>timetable at the start of every term, and they are encouraged to</a:t>
            </a:r>
            <a:r>
              <a:rPr lang="en-AU" sz="2400" dirty="0" smtClean="0"/>
              <a:t>:</a:t>
            </a:r>
            <a:endParaRPr lang="en-AU" sz="2400" dirty="0"/>
          </a:p>
        </p:txBody>
      </p:sp>
      <p:sp>
        <p:nvSpPr>
          <p:cNvPr id="8" name="Rectangle 7"/>
          <p:cNvSpPr/>
          <p:nvPr/>
        </p:nvSpPr>
        <p:spPr>
          <a:xfrm>
            <a:off x="2388013" y="3650085"/>
            <a:ext cx="6609777" cy="2677656"/>
          </a:xfrm>
          <a:prstGeom prst="rect">
            <a:avLst/>
          </a:prstGeom>
        </p:spPr>
        <p:txBody>
          <a:bodyPr wrap="square">
            <a:spAutoFit/>
          </a:bodyPr>
          <a:lstStyle/>
          <a:p>
            <a:pPr marL="742950" lvl="1" indent="-285750">
              <a:buFont typeface="Arial" panose="020B0604020202020204" pitchFamily="34" charset="0"/>
              <a:buChar char="•"/>
            </a:pPr>
            <a:r>
              <a:rPr lang="en-AU" sz="2400" dirty="0"/>
              <a:t>Take a photo with their phones so they always have a </a:t>
            </a:r>
            <a:r>
              <a:rPr lang="en-AU" sz="2400" dirty="0" smtClean="0"/>
              <a:t>copy.</a:t>
            </a:r>
            <a:endParaRPr lang="en-AU" sz="2400" dirty="0"/>
          </a:p>
          <a:p>
            <a:pPr marL="742950" lvl="1" indent="-285750">
              <a:buFont typeface="Arial" panose="020B0604020202020204" pitchFamily="34" charset="0"/>
              <a:buChar char="•"/>
            </a:pPr>
            <a:r>
              <a:rPr lang="en-AU" sz="2400" dirty="0"/>
              <a:t>Send a copy to a friend and parents/ guardians so they are never without. </a:t>
            </a:r>
          </a:p>
          <a:p>
            <a:pPr marL="742950" lvl="1" indent="-285750">
              <a:buFont typeface="Arial" panose="020B0604020202020204" pitchFamily="34" charset="0"/>
              <a:buChar char="•"/>
            </a:pPr>
            <a:r>
              <a:rPr lang="en-AU" sz="2400" dirty="0"/>
              <a:t>Stick a copy somewhere in the </a:t>
            </a:r>
            <a:r>
              <a:rPr lang="en-AU" sz="2400" dirty="0" smtClean="0"/>
              <a:t>house.</a:t>
            </a:r>
            <a:endParaRPr lang="en-AU" sz="2400" dirty="0"/>
          </a:p>
          <a:p>
            <a:pPr lvl="1"/>
            <a:r>
              <a:rPr lang="en-AU" sz="2400" dirty="0"/>
              <a:t/>
            </a:r>
            <a:br>
              <a:rPr lang="en-AU" sz="2400" dirty="0"/>
            </a:br>
            <a:endParaRPr lang="en-AU" sz="2400" dirty="0"/>
          </a:p>
        </p:txBody>
      </p:sp>
      <p:sp>
        <p:nvSpPr>
          <p:cNvPr id="2" name="Rectangle 1"/>
          <p:cNvSpPr/>
          <p:nvPr/>
        </p:nvSpPr>
        <p:spPr>
          <a:xfrm>
            <a:off x="2626508" y="5663511"/>
            <a:ext cx="6132786" cy="830997"/>
          </a:xfrm>
          <a:prstGeom prst="rect">
            <a:avLst/>
          </a:prstGeom>
        </p:spPr>
        <p:txBody>
          <a:bodyPr wrap="square">
            <a:spAutoFit/>
          </a:bodyPr>
          <a:lstStyle/>
          <a:p>
            <a:pPr lvl="1"/>
            <a:r>
              <a:rPr lang="en-AU" sz="2400" dirty="0"/>
              <a:t>New timetables can be acquired from the ladies in the front office. </a:t>
            </a:r>
          </a:p>
        </p:txBody>
      </p:sp>
    </p:spTree>
    <p:extLst>
      <p:ext uri="{BB962C8B-B14F-4D97-AF65-F5344CB8AC3E}">
        <p14:creationId xmlns:p14="http://schemas.microsoft.com/office/powerpoint/2010/main" val="417990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0431" y="602815"/>
            <a:ext cx="7221474"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FOOTWEAR GUIDELINES</a:t>
            </a:r>
            <a:endParaRPr lang="en-US" sz="2800" dirty="0">
              <a:latin typeface="Adobe Fan Heiti Std B" panose="020B0700000000000000" pitchFamily="34" charset="-128"/>
              <a:ea typeface="Adobe Fan Heiti Std B" panose="020B0700000000000000" pitchFamily="34" charset="-128"/>
            </a:endParaRPr>
          </a:p>
        </p:txBody>
      </p:sp>
      <p:sp>
        <p:nvSpPr>
          <p:cNvPr id="5" name="Rectangle 8"/>
          <p:cNvSpPr>
            <a:spLocks noChangeArrowheads="1"/>
          </p:cNvSpPr>
          <p:nvPr/>
        </p:nvSpPr>
        <p:spPr bwMode="auto">
          <a:xfrm>
            <a:off x="659786" y="1994608"/>
            <a:ext cx="848421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n-AU" altLang="en-US" sz="2400" dirty="0" smtClean="0">
                <a:latin typeface="Calibri" panose="020F0502020204030204" pitchFamily="34" charset="0"/>
                <a:cs typeface="Times New Roman" panose="02020603050405020304" pitchFamily="18" charset="0"/>
              </a:rPr>
              <a:t>Enclosed Leather footwear is required for the following </a:t>
            </a:r>
            <a:br>
              <a:rPr lang="en-AU" altLang="en-US" sz="2400" dirty="0" smtClean="0">
                <a:latin typeface="Calibri" panose="020F0502020204030204" pitchFamily="34" charset="0"/>
                <a:cs typeface="Times New Roman" panose="02020603050405020304" pitchFamily="18" charset="0"/>
              </a:rPr>
            </a:br>
            <a:r>
              <a:rPr lang="en-AU" altLang="en-US" sz="2400" dirty="0" smtClean="0">
                <a:latin typeface="Calibri" panose="020F0502020204030204" pitchFamily="34" charset="0"/>
                <a:cs typeface="Times New Roman" panose="02020603050405020304" pitchFamily="18" charset="0"/>
              </a:rPr>
              <a:t>subjects:</a:t>
            </a:r>
          </a:p>
          <a:p>
            <a:pPr lvl="0">
              <a:buFontTx/>
              <a:buChar char="•"/>
            </a:pPr>
            <a:endParaRPr lang="en-AU" alt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AU" altLang="en-US" sz="2400" dirty="0" smtClean="0">
                <a:latin typeface="Calibri" panose="020F0502020204030204" pitchFamily="34" charset="0"/>
                <a:ea typeface="Calibri" panose="020F0502020204030204" pitchFamily="34" charset="0"/>
                <a:cs typeface="Times New Roman" panose="02020603050405020304" pitchFamily="18" charset="0"/>
              </a:rPr>
              <a:t>Agriculture</a:t>
            </a:r>
            <a:endParaRPr lang="en-AU" alt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AU" altLang="en-US" sz="2400" dirty="0">
                <a:latin typeface="Calibri" panose="020F0502020204030204" pitchFamily="34" charset="0"/>
                <a:cs typeface="Times New Roman" panose="02020603050405020304" pitchFamily="18" charset="0"/>
              </a:rPr>
              <a:t>Food Technology</a:t>
            </a:r>
            <a:endParaRPr lang="en-AU" altLang="en-US" sz="2400" dirty="0"/>
          </a:p>
          <a:p>
            <a:pPr marL="342900" lvl="0" indent="-342900">
              <a:buFont typeface="Wingdings" panose="05000000000000000000" pitchFamily="2" charset="2"/>
              <a:buChar char="§"/>
            </a:pPr>
            <a:r>
              <a:rPr lang="en-AU" altLang="en-US" sz="2400" dirty="0">
                <a:latin typeface="Calibri" panose="020F0502020204030204" pitchFamily="34" charset="0"/>
                <a:ea typeface="Calibri" panose="020F0502020204030204" pitchFamily="34" charset="0"/>
                <a:cs typeface="Times New Roman" panose="02020603050405020304" pitchFamily="18" charset="0"/>
              </a:rPr>
              <a:t>Timber</a:t>
            </a:r>
            <a:endParaRPr lang="en-AU" altLang="en-US" sz="2400" dirty="0"/>
          </a:p>
          <a:p>
            <a:pPr marL="342900" lvl="0" indent="-342900">
              <a:buFont typeface="Wingdings" panose="05000000000000000000" pitchFamily="2" charset="2"/>
              <a:buChar char="§"/>
            </a:pPr>
            <a:r>
              <a:rPr lang="en-AU" altLang="en-US" sz="2400" dirty="0">
                <a:latin typeface="Calibri" panose="020F0502020204030204" pitchFamily="34" charset="0"/>
                <a:ea typeface="Calibri" panose="020F0502020204030204" pitchFamily="34" charset="0"/>
                <a:cs typeface="Times New Roman" panose="02020603050405020304" pitchFamily="18" charset="0"/>
              </a:rPr>
              <a:t>Metal</a:t>
            </a:r>
            <a:endParaRPr lang="en-AU" altLang="en-US" sz="2400" dirty="0"/>
          </a:p>
          <a:p>
            <a:pPr marL="342900" lvl="0" indent="-342900">
              <a:buFont typeface="Wingdings" panose="05000000000000000000" pitchFamily="2" charset="2"/>
              <a:buChar char="§"/>
            </a:pPr>
            <a:r>
              <a:rPr lang="en-AU" altLang="en-US" sz="2400" dirty="0" smtClean="0">
                <a:latin typeface="Calibri" panose="020F0502020204030204" pitchFamily="34" charset="0"/>
                <a:ea typeface="Calibri" panose="020F0502020204030204" pitchFamily="34" charset="0"/>
                <a:cs typeface="Times New Roman" panose="02020603050405020304" pitchFamily="18" charset="0"/>
              </a:rPr>
              <a:t>Science</a:t>
            </a:r>
            <a:endParaRPr lang="en-AU" altLang="en-US" sz="24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AU"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2400" b="0" i="0" u="none" strike="noStrike" cap="none" normalizeH="0" baseline="0" dirty="0" smtClean="0">
              <a:ln>
                <a:noFill/>
              </a:ln>
              <a:solidFill>
                <a:schemeClr val="tx1"/>
              </a:solidFill>
              <a:effectLst/>
            </a:endParaRPr>
          </a:p>
        </p:txBody>
      </p:sp>
      <p:pic>
        <p:nvPicPr>
          <p:cNvPr id="7" name="Picture 6"/>
          <p:cNvPicPr/>
          <p:nvPr/>
        </p:nvPicPr>
        <p:blipFill>
          <a:blip r:embed="rId2">
            <a:extLst>
              <a:ext uri="{BEBA8EAE-BF5A-486C-A8C5-ECC9F3942E4B}">
                <a14:imgProps xmlns:a14="http://schemas.microsoft.com/office/drawing/2010/main">
                  <a14:imgLayer r:embed="rId3">
                    <a14:imgEffect>
                      <a14:backgroundRemoval t="0" b="98726" l="0" r="100000">
                        <a14:backgroundMark x1="69159" y1="6369" x2="69159" y2="6369"/>
                      </a14:backgroundRemoval>
                    </a14:imgEffect>
                  </a14:imgLayer>
                </a14:imgProps>
              </a:ext>
              <a:ext uri="{28A0092B-C50C-407E-A947-70E740481C1C}">
                <a14:useLocalDpi xmlns:a14="http://schemas.microsoft.com/office/drawing/2010/main"/>
              </a:ext>
            </a:extLst>
          </a:blip>
          <a:stretch>
            <a:fillRect/>
          </a:stretch>
        </p:blipFill>
        <p:spPr>
          <a:xfrm>
            <a:off x="4615489" y="3003920"/>
            <a:ext cx="3057525" cy="1495425"/>
          </a:xfrm>
          <a:prstGeom prst="rect">
            <a:avLst/>
          </a:prstGeom>
        </p:spPr>
      </p:pic>
      <p:pic>
        <p:nvPicPr>
          <p:cNvPr id="8" name="Picture 7"/>
          <p:cNvPicPr/>
          <p:nvPr/>
        </p:nvPicPr>
        <p:blipFill>
          <a:blip r:embed="rId4">
            <a:extLst>
              <a:ext uri="{BEBA8EAE-BF5A-486C-A8C5-ECC9F3942E4B}">
                <a14:imgProps xmlns:a14="http://schemas.microsoft.com/office/drawing/2010/main">
                  <a14:imgLayer r:embed="rId5">
                    <a14:imgEffect>
                      <a14:backgroundRemoval t="513" b="98462" l="0" r="100000">
                        <a14:backgroundMark x1="72093" y1="21538" x2="72093" y2="21538"/>
                      </a14:backgroundRemoval>
                    </a14:imgEffect>
                  </a14:imgLayer>
                </a14:imgProps>
              </a:ext>
              <a:ext uri="{28A0092B-C50C-407E-A947-70E740481C1C}">
                <a14:useLocalDpi xmlns:a14="http://schemas.microsoft.com/office/drawing/2010/main"/>
              </a:ext>
            </a:extLst>
          </a:blip>
          <a:stretch>
            <a:fillRect/>
          </a:stretch>
        </p:blipFill>
        <p:spPr>
          <a:xfrm>
            <a:off x="2986805" y="4444735"/>
            <a:ext cx="2959766" cy="2098637"/>
          </a:xfrm>
          <a:prstGeom prst="rect">
            <a:avLst/>
          </a:prstGeom>
        </p:spPr>
      </p:pic>
      <p:pic>
        <p:nvPicPr>
          <p:cNvPr id="9" name="Picture 8"/>
          <p:cNvPicPr/>
          <p:nvPr/>
        </p:nvPicPr>
        <p:blipFill>
          <a:blip r:embed="rId6">
            <a:extLst>
              <a:ext uri="{BEBA8EAE-BF5A-486C-A8C5-ECC9F3942E4B}">
                <a14:imgProps xmlns:a14="http://schemas.microsoft.com/office/drawing/2010/main">
                  <a14:imgLayer r:embed="rId7">
                    <a14:imgEffect>
                      <a14:backgroundRemoval t="0" b="99485" l="0" r="99228"/>
                    </a14:imgEffect>
                  </a14:imgLayer>
                </a14:imgProps>
              </a:ext>
              <a:ext uri="{28A0092B-C50C-407E-A947-70E740481C1C}">
                <a14:useLocalDpi xmlns:a14="http://schemas.microsoft.com/office/drawing/2010/main"/>
              </a:ext>
            </a:extLst>
          </a:blip>
          <a:stretch>
            <a:fillRect/>
          </a:stretch>
        </p:blipFill>
        <p:spPr>
          <a:xfrm>
            <a:off x="5809094" y="4702520"/>
            <a:ext cx="2774112" cy="2155480"/>
          </a:xfrm>
          <a:prstGeom prst="rect">
            <a:avLst/>
          </a:prstGeom>
        </p:spPr>
      </p:pic>
    </p:spTree>
    <p:extLst>
      <p:ext uri="{BB962C8B-B14F-4D97-AF65-F5344CB8AC3E}">
        <p14:creationId xmlns:p14="http://schemas.microsoft.com/office/powerpoint/2010/main" val="379473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a:xfrm>
            <a:off x="1363286" y="116379"/>
            <a:ext cx="6608619" cy="660861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43948" y="4921331"/>
              <a:ext cx="3461303" cy="1354778"/>
            </p14:xfrm>
          </p:contentPart>
        </mc:Choice>
        <mc:Fallback xmlns="">
          <p:pic>
            <p:nvPicPr>
              <p:cNvPr id="4" name="Ink 3"/>
              <p:cNvPicPr/>
              <p:nvPr/>
            </p:nvPicPr>
            <p:blipFill>
              <a:blip r:embed="rId4"/>
              <a:stretch>
                <a:fillRect/>
              </a:stretch>
            </p:blipFill>
            <p:spPr>
              <a:xfrm>
                <a:off x="1115509" y="4892889"/>
                <a:ext cx="3518181" cy="1411662"/>
              </a:xfrm>
              <a:prstGeom prst="rect">
                <a:avLst/>
              </a:prstGeom>
            </p:spPr>
          </p:pic>
        </mc:Fallback>
      </mc:AlternateContent>
    </p:spTree>
    <p:extLst>
      <p:ext uri="{BB962C8B-B14F-4D97-AF65-F5344CB8AC3E}">
        <p14:creationId xmlns:p14="http://schemas.microsoft.com/office/powerpoint/2010/main" val="10235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0431" y="602815"/>
            <a:ext cx="7221474" cy="1068570"/>
          </a:xfrm>
        </p:spPr>
        <p:txBody>
          <a:bodyPr>
            <a:normAutofit/>
          </a:bodyPr>
          <a:lstStyle/>
          <a:p>
            <a:pPr algn="ctr"/>
            <a:r>
              <a:rPr lang="en-US" sz="2800" dirty="0" smtClean="0">
                <a:latin typeface="Adobe Fan Heiti Std B" panose="020B0700000000000000" pitchFamily="34" charset="-128"/>
                <a:ea typeface="Adobe Fan Heiti Std B" panose="020B0700000000000000" pitchFamily="34" charset="-128"/>
              </a:rPr>
              <a:t>FOOTWEAR GUIDELINES</a:t>
            </a:r>
            <a:endParaRPr lang="en-US" sz="2800" dirty="0">
              <a:latin typeface="Adobe Fan Heiti Std B" panose="020B0700000000000000" pitchFamily="34" charset="-128"/>
              <a:ea typeface="Adobe Fan Heiti Std B" panose="020B0700000000000000" pitchFamily="34" charset="-128"/>
            </a:endParaRPr>
          </a:p>
        </p:txBody>
      </p:sp>
      <p:sp>
        <p:nvSpPr>
          <p:cNvPr id="5" name="Rectangle 8"/>
          <p:cNvSpPr>
            <a:spLocks noChangeArrowheads="1"/>
          </p:cNvSpPr>
          <p:nvPr/>
        </p:nvSpPr>
        <p:spPr bwMode="auto">
          <a:xfrm>
            <a:off x="584972" y="2230067"/>
            <a:ext cx="848421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AU"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do have some shoes on site to change into if required.</a:t>
            </a:r>
            <a:endParaRPr kumimoji="0" lang="en-AU"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Most students bring shoes in and leave them in a labelled bag with the teacher. </a:t>
            </a:r>
            <a:endParaRPr kumimoji="0" lang="en-AU"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Alternatively wear enclosed leather shoes on that day.</a:t>
            </a:r>
          </a:p>
          <a:p>
            <a:pPr defTabSz="914400">
              <a:buFontTx/>
              <a:buChar char="•"/>
            </a:pPr>
            <a:r>
              <a:rPr lang="en-AU" altLang="en-US" sz="2400" dirty="0" smtClean="0">
                <a:latin typeface="Calibri" panose="020F0502020204030204" pitchFamily="34" charset="0"/>
                <a:ea typeface="Calibri" panose="020F0502020204030204" pitchFamily="34" charset="0"/>
                <a:cs typeface="Times New Roman" panose="02020603050405020304" pitchFamily="18" charset="0"/>
              </a:rPr>
              <a:t> Correct footwear must be worn to participate in those lessons. </a:t>
            </a:r>
          </a:p>
          <a:p>
            <a:pPr defTabSz="914400"/>
            <a:endParaRPr lang="en-AU" altLang="en-US" sz="2400" dirty="0">
              <a:latin typeface="Calibri" panose="020F0502020204030204" pitchFamily="34" charset="0"/>
              <a:ea typeface="Calibri" panose="020F0502020204030204" pitchFamily="34" charset="0"/>
              <a:cs typeface="Times New Roman" panose="02020603050405020304" pitchFamily="18" charset="0"/>
            </a:endParaRPr>
          </a:p>
          <a:p>
            <a:pPr defTabSz="914400"/>
            <a:r>
              <a:rPr lang="en-AU" altLang="en-US" sz="2400" dirty="0" smtClean="0">
                <a:latin typeface="Calibri" panose="020F0502020204030204" pitchFamily="34" charset="0"/>
                <a:ea typeface="Calibri" panose="020F0502020204030204" pitchFamily="34" charset="0"/>
                <a:cs typeface="Times New Roman" panose="02020603050405020304" pitchFamily="18" charset="0"/>
              </a:rPr>
              <a:t>An alternative activity will be given to those not wearing appropriate footwear.</a:t>
            </a:r>
            <a:endParaRPr lang="en-AU" altLang="en-US" sz="24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AU"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172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611</TotalTime>
  <Words>1168</Words>
  <Application>Microsoft Office PowerPoint</Application>
  <PresentationFormat>On-screen Show (4:3)</PresentationFormat>
  <Paragraphs>137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Adobe Fan Heiti Std B</vt:lpstr>
      <vt:lpstr>Adobe Hebrew</vt:lpstr>
      <vt:lpstr>Arial</vt:lpstr>
      <vt:lpstr>Calibri</vt:lpstr>
      <vt:lpstr>Times New Roman</vt:lpstr>
      <vt:lpstr>Wingdings</vt:lpstr>
      <vt:lpstr>Educational subjects 16x9</vt:lpstr>
      <vt:lpstr>Stage 4 Parent Teacher Evening</vt:lpstr>
      <vt:lpstr>STUDENT ASSESSMENTS ON THE SCHOOL WEBSITE</vt:lpstr>
      <vt:lpstr>STUDENT ASSESSMENTS ON THE SCHOOL WEBSITE</vt:lpstr>
      <vt:lpstr>STUDENT ASSESSMENTS ON THE SCHOOL WEBSITE</vt:lpstr>
      <vt:lpstr>EQUIPMENT</vt:lpstr>
      <vt:lpstr>EQUIPMENT</vt:lpstr>
      <vt:lpstr>FOOTWEAR GUIDELINES</vt:lpstr>
      <vt:lpstr>PowerPoint Presentation</vt:lpstr>
      <vt:lpstr>FOOTWEAR GUIDELINES</vt:lpstr>
      <vt:lpstr>MOBILE PHONE POLICY</vt:lpstr>
      <vt:lpstr>MOBILE PHONE POLICY</vt:lpstr>
      <vt:lpstr>PowerPoint Presentation</vt:lpstr>
      <vt:lpstr>PowerPoint Presentation</vt:lpstr>
      <vt:lpstr>PowerPoint Presentation</vt:lpstr>
      <vt:lpstr>PowerPoint Presentation</vt:lpstr>
      <vt:lpstr>PowerPoint Presentation</vt:lpstr>
      <vt:lpstr>PowerPoint Presentation</vt:lpstr>
      <vt:lpstr>DEFINITION OF BULLYING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6  Parent Teacher Night</dc:title>
  <dc:creator>Brady, Nick</dc:creator>
  <cp:lastModifiedBy>Brady, Nick</cp:lastModifiedBy>
  <cp:revision>58</cp:revision>
  <dcterms:created xsi:type="dcterms:W3CDTF">2018-03-18T21:51:37Z</dcterms:created>
  <dcterms:modified xsi:type="dcterms:W3CDTF">2018-03-20T07:11:46Z</dcterms:modified>
</cp:coreProperties>
</file>